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notesMasterIdLst>
    <p:notesMasterId r:id="rId20"/>
  </p:notes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 id="268" r:id="rId14"/>
    <p:sldId id="271" r:id="rId15"/>
    <p:sldId id="272" r:id="rId16"/>
    <p:sldId id="269" r:id="rId17"/>
    <p:sldId id="273"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7E9261-5994-460F-BDFB-21067C2288A3}" v="142" dt="2026-02-24T07:16:00.707"/>
    <p1510:client id="{60AFE6D8-1C47-4EB2-8FD3-AA1F86390F20}" v="1" dt="2026-02-24T07:31:57.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18" autoAdjust="0"/>
    <p:restoredTop sz="74561" autoAdjust="0"/>
  </p:normalViewPr>
  <p:slideViewPr>
    <p:cSldViewPr snapToGrid="0">
      <p:cViewPr varScale="1">
        <p:scale>
          <a:sx n="82" d="100"/>
          <a:sy n="82" d="100"/>
        </p:scale>
        <p:origin x="15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Reid" userId="b4073d49f580b59d" providerId="LiveId" clId="{0DE06A99-106B-4D10-9CEF-D5818CD8D94B}"/>
    <pc:docChg chg="custSel modSld">
      <pc:chgData name="Rebecca Reid" userId="b4073d49f580b59d" providerId="LiveId" clId="{0DE06A99-106B-4D10-9CEF-D5818CD8D94B}" dt="2026-02-24T07:31:39.441" v="4" actId="20577"/>
      <pc:docMkLst>
        <pc:docMk/>
      </pc:docMkLst>
      <pc:sldChg chg="modSp mod">
        <pc:chgData name="Rebecca Reid" userId="b4073d49f580b59d" providerId="LiveId" clId="{0DE06A99-106B-4D10-9CEF-D5818CD8D94B}" dt="2026-02-24T07:31:39.441" v="4" actId="20577"/>
        <pc:sldMkLst>
          <pc:docMk/>
          <pc:sldMk cId="2498157026" sldId="256"/>
        </pc:sldMkLst>
        <pc:spChg chg="mod">
          <ac:chgData name="Rebecca Reid" userId="b4073d49f580b59d" providerId="LiveId" clId="{0DE06A99-106B-4D10-9CEF-D5818CD8D94B}" dt="2026-02-24T07:31:39.441" v="4" actId="20577"/>
          <ac:spMkLst>
            <pc:docMk/>
            <pc:sldMk cId="2498157026" sldId="256"/>
            <ac:spMk id="8" creationId="{F89CD410-B8F8-232F-5480-4D2EF62EE3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2D71E-62EB-46D9-9751-8CB86235F1DD}"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E0C21-FBE7-4811-B0D4-DD3E22DBC4D5}" type="slidenum">
              <a:rPr lang="en-US" smtClean="0"/>
              <a:t>‹#›</a:t>
            </a:fld>
            <a:endParaRPr lang="en-US"/>
          </a:p>
        </p:txBody>
      </p:sp>
    </p:spTree>
    <p:extLst>
      <p:ext uri="{BB962C8B-B14F-4D97-AF65-F5344CB8AC3E}">
        <p14:creationId xmlns:p14="http://schemas.microsoft.com/office/powerpoint/2010/main" val="1737321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wdRJWDKb5B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6JnQUZkePE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owlongtobeat.com/game.php?id=1003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pmS9e7kzgS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peedrun.com/oo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zeldaspeedruns.com/oot/srm/srm-explained?translation=e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youtube.com/watch?v=wdRJWDKb5Bo"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zeldaspeedruns.com/oot/srm/srm-explained?translation=e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watch?v=wdRJWDKb5Bo"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zeldaspeedruns.com/oot/srm/srm-explained?translation=e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watch?v=wdRJWDKb5B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E0C21-FBE7-4811-B0D4-DD3E22DBC4D5}" type="slidenum">
              <a:rPr lang="en-US" smtClean="0"/>
              <a:t>1</a:t>
            </a:fld>
            <a:endParaRPr lang="en-US"/>
          </a:p>
        </p:txBody>
      </p:sp>
    </p:spTree>
    <p:extLst>
      <p:ext uri="{BB962C8B-B14F-4D97-AF65-F5344CB8AC3E}">
        <p14:creationId xmlns:p14="http://schemas.microsoft.com/office/powerpoint/2010/main" val="1368295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Reach the Credits from Kokiri Forest using ACE (Ocarina of Time Glitch Explained)”, </a:t>
            </a:r>
            <a:r>
              <a:rPr lang="en-US" i="1" dirty="0">
                <a:hlinkClick r:id="rId3"/>
              </a:rPr>
              <a:t>Youtube.com</a:t>
            </a:r>
            <a:r>
              <a:rPr lang="en-US" dirty="0">
                <a:hlinkClick r:id="rId3"/>
              </a:rPr>
              <a:t>, 2020. [Online]. Available: https://www.youtube.com/watch?v=wdRJWDKb5Bo. [Accessed: 15- Nov- 2020].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https://www.speedrun.com/news/17vry45x-the-legend-of-zelda-ocarina-of-time-7-minute-barrier-broken</a:t>
            </a:r>
          </a:p>
          <a:p>
            <a:endParaRPr lang="en-US" dirty="0"/>
          </a:p>
        </p:txBody>
      </p:sp>
      <p:sp>
        <p:nvSpPr>
          <p:cNvPr id="4" name="Slide Number Placeholder 3"/>
          <p:cNvSpPr>
            <a:spLocks noGrp="1"/>
          </p:cNvSpPr>
          <p:nvPr>
            <p:ph type="sldNum" sz="quarter" idx="5"/>
          </p:nvPr>
        </p:nvSpPr>
        <p:spPr/>
        <p:txBody>
          <a:bodyPr/>
          <a:lstStyle/>
          <a:p>
            <a:fld id="{1A8E0C21-FBE7-4811-B0D4-DD3E22DBC4D5}" type="slidenum">
              <a:rPr lang="en-US" smtClean="0"/>
              <a:t>10</a:t>
            </a:fld>
            <a:endParaRPr lang="en-US"/>
          </a:p>
        </p:txBody>
      </p:sp>
    </p:spTree>
    <p:extLst>
      <p:ext uri="{BB962C8B-B14F-4D97-AF65-F5344CB8AC3E}">
        <p14:creationId xmlns:p14="http://schemas.microsoft.com/office/powerpoint/2010/main" val="48876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https://www.speedrun.com/news/17vry45x-the-legend-of-zelda-ocarina-of-time-7-minute-barrier-broken</a:t>
            </a:r>
          </a:p>
        </p:txBody>
      </p:sp>
      <p:sp>
        <p:nvSpPr>
          <p:cNvPr id="4" name="Slide Number Placeholder 3"/>
          <p:cNvSpPr>
            <a:spLocks noGrp="1"/>
          </p:cNvSpPr>
          <p:nvPr>
            <p:ph type="sldNum" sz="quarter" idx="5"/>
          </p:nvPr>
        </p:nvSpPr>
        <p:spPr/>
        <p:txBody>
          <a:bodyPr/>
          <a:lstStyle/>
          <a:p>
            <a:fld id="{1A8E0C21-FBE7-4811-B0D4-DD3E22DBC4D5}" type="slidenum">
              <a:rPr lang="en-US" smtClean="0"/>
              <a:t>11</a:t>
            </a:fld>
            <a:endParaRPr lang="en-US"/>
          </a:p>
        </p:txBody>
      </p:sp>
    </p:spTree>
    <p:extLst>
      <p:ext uri="{BB962C8B-B14F-4D97-AF65-F5344CB8AC3E}">
        <p14:creationId xmlns:p14="http://schemas.microsoft.com/office/powerpoint/2010/main" val="3831326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https://www.youtube.com/watch?v=vpqnqaG95Fc</a:t>
            </a:r>
          </a:p>
        </p:txBody>
      </p:sp>
      <p:sp>
        <p:nvSpPr>
          <p:cNvPr id="4" name="Slide Number Placeholder 3"/>
          <p:cNvSpPr>
            <a:spLocks noGrp="1"/>
          </p:cNvSpPr>
          <p:nvPr>
            <p:ph type="sldNum" sz="quarter" idx="5"/>
          </p:nvPr>
        </p:nvSpPr>
        <p:spPr/>
        <p:txBody>
          <a:bodyPr/>
          <a:lstStyle/>
          <a:p>
            <a:fld id="{1A8E0C21-FBE7-4811-B0D4-DD3E22DBC4D5}" type="slidenum">
              <a:rPr lang="en-US" smtClean="0"/>
              <a:t>12</a:t>
            </a:fld>
            <a:endParaRPr lang="en-US"/>
          </a:p>
        </p:txBody>
      </p:sp>
    </p:spTree>
    <p:extLst>
      <p:ext uri="{BB962C8B-B14F-4D97-AF65-F5344CB8AC3E}">
        <p14:creationId xmlns:p14="http://schemas.microsoft.com/office/powerpoint/2010/main" val="85947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https://pr.iva.cy/f20/index.php/2020/11/15/ocarina-of-time-beaten-in-8-minutes/</a:t>
            </a:r>
          </a:p>
          <a:p>
            <a:r>
              <a:rPr lang="en-US" dirty="0"/>
              <a:t>Hehe my own blogpost</a:t>
            </a:r>
          </a:p>
          <a:p>
            <a:endParaRPr lang="en-US" dirty="0"/>
          </a:p>
          <a:p>
            <a:r>
              <a:rPr lang="en-US" dirty="0"/>
              <a:t>This was also only discovered over 20 years later, as technology has progressed.</a:t>
            </a:r>
          </a:p>
        </p:txBody>
      </p:sp>
      <p:sp>
        <p:nvSpPr>
          <p:cNvPr id="4" name="Slide Number Placeholder 3"/>
          <p:cNvSpPr>
            <a:spLocks noGrp="1"/>
          </p:cNvSpPr>
          <p:nvPr>
            <p:ph type="sldNum" sz="quarter" idx="5"/>
          </p:nvPr>
        </p:nvSpPr>
        <p:spPr/>
        <p:txBody>
          <a:bodyPr/>
          <a:lstStyle/>
          <a:p>
            <a:fld id="{1A8E0C21-FBE7-4811-B0D4-DD3E22DBC4D5}" type="slidenum">
              <a:rPr lang="en-US" smtClean="0"/>
              <a:t>13</a:t>
            </a:fld>
            <a:endParaRPr lang="en-US"/>
          </a:p>
        </p:txBody>
      </p:sp>
    </p:spTree>
    <p:extLst>
      <p:ext uri="{BB962C8B-B14F-4D97-AF65-F5344CB8AC3E}">
        <p14:creationId xmlns:p14="http://schemas.microsoft.com/office/powerpoint/2010/main" val="590926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https://docs.google.com/document/d/1Xf0mTcGwxbuBBFX1TYhKuRdfdH34wW9492RN-1YmIUM/edit?tab=t.0</a:t>
            </a:r>
          </a:p>
          <a:p>
            <a:r>
              <a:rPr lang="en-US" dirty="0" err="1"/>
              <a:t>RemoveLight</a:t>
            </a:r>
            <a:r>
              <a:rPr lang="en-US" dirty="0"/>
              <a:t> is called to delete itself from the linked list</a:t>
            </a:r>
          </a:p>
        </p:txBody>
      </p:sp>
      <p:sp>
        <p:nvSpPr>
          <p:cNvPr id="4" name="Slide Number Placeholder 3"/>
          <p:cNvSpPr>
            <a:spLocks noGrp="1"/>
          </p:cNvSpPr>
          <p:nvPr>
            <p:ph type="sldNum" sz="quarter" idx="5"/>
          </p:nvPr>
        </p:nvSpPr>
        <p:spPr/>
        <p:txBody>
          <a:bodyPr/>
          <a:lstStyle/>
          <a:p>
            <a:fld id="{1A8E0C21-FBE7-4811-B0D4-DD3E22DBC4D5}" type="slidenum">
              <a:rPr lang="en-US" smtClean="0"/>
              <a:t>14</a:t>
            </a:fld>
            <a:endParaRPr lang="en-US"/>
          </a:p>
        </p:txBody>
      </p:sp>
    </p:spTree>
    <p:extLst>
      <p:ext uri="{BB962C8B-B14F-4D97-AF65-F5344CB8AC3E}">
        <p14:creationId xmlns:p14="http://schemas.microsoft.com/office/powerpoint/2010/main" val="813385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Spawning </a:t>
            </a:r>
            <a:r>
              <a:rPr lang="en-US" dirty="0" err="1">
                <a:hlinkClick r:id="rId3"/>
              </a:rPr>
              <a:t>Arwings</a:t>
            </a:r>
            <a:r>
              <a:rPr lang="en-US" dirty="0">
                <a:hlinkClick r:id="rId3"/>
              </a:rPr>
              <a:t> in OoT Without Mods or Cheats – ZFG Stream Highlights”, </a:t>
            </a:r>
            <a:r>
              <a:rPr lang="en-US" i="1" dirty="0">
                <a:hlinkClick r:id="rId3"/>
              </a:rPr>
              <a:t>Youtube.com</a:t>
            </a:r>
            <a:r>
              <a:rPr lang="en-US" dirty="0">
                <a:hlinkClick r:id="rId3"/>
              </a:rPr>
              <a:t>, 2020. [Online]. Available: https://www.youtube.com/watch?v=6JnQUZkePEw. [Accessed: 15- Nov- 2020].</a:t>
            </a:r>
            <a:endParaRPr lang="en-US" dirty="0"/>
          </a:p>
        </p:txBody>
      </p:sp>
      <p:sp>
        <p:nvSpPr>
          <p:cNvPr id="4" name="Slide Number Placeholder 3"/>
          <p:cNvSpPr>
            <a:spLocks noGrp="1"/>
          </p:cNvSpPr>
          <p:nvPr>
            <p:ph type="sldNum" sz="quarter" idx="5"/>
          </p:nvPr>
        </p:nvSpPr>
        <p:spPr/>
        <p:txBody>
          <a:bodyPr/>
          <a:lstStyle/>
          <a:p>
            <a:fld id="{1A8E0C21-FBE7-4811-B0D4-DD3E22DBC4D5}" type="slidenum">
              <a:rPr lang="en-US" smtClean="0"/>
              <a:t>15</a:t>
            </a:fld>
            <a:endParaRPr lang="en-US"/>
          </a:p>
        </p:txBody>
      </p:sp>
    </p:spTree>
    <p:extLst>
      <p:ext uri="{BB962C8B-B14F-4D97-AF65-F5344CB8AC3E}">
        <p14:creationId xmlns:p14="http://schemas.microsoft.com/office/powerpoint/2010/main" val="4221362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https://www.youtube.com/watch?v=vpqnqaG95Fc</a:t>
            </a:r>
          </a:p>
        </p:txBody>
      </p:sp>
      <p:sp>
        <p:nvSpPr>
          <p:cNvPr id="4" name="Slide Number Placeholder 3"/>
          <p:cNvSpPr>
            <a:spLocks noGrp="1"/>
          </p:cNvSpPr>
          <p:nvPr>
            <p:ph type="sldNum" sz="quarter" idx="5"/>
          </p:nvPr>
        </p:nvSpPr>
        <p:spPr/>
        <p:txBody>
          <a:bodyPr/>
          <a:lstStyle/>
          <a:p>
            <a:fld id="{1A8E0C21-FBE7-4811-B0D4-DD3E22DBC4D5}" type="slidenum">
              <a:rPr lang="en-US" smtClean="0"/>
              <a:t>16</a:t>
            </a:fld>
            <a:endParaRPr lang="en-US"/>
          </a:p>
        </p:txBody>
      </p:sp>
    </p:spTree>
    <p:extLst>
      <p:ext uri="{BB962C8B-B14F-4D97-AF65-F5344CB8AC3E}">
        <p14:creationId xmlns:p14="http://schemas.microsoft.com/office/powerpoint/2010/main" val="1173541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E0C21-FBE7-4811-B0D4-DD3E22DBC4D5}" type="slidenum">
              <a:rPr lang="en-US" smtClean="0"/>
              <a:t>17</a:t>
            </a:fld>
            <a:endParaRPr lang="en-US"/>
          </a:p>
        </p:txBody>
      </p:sp>
    </p:spTree>
    <p:extLst>
      <p:ext uri="{BB962C8B-B14F-4D97-AF65-F5344CB8AC3E}">
        <p14:creationId xmlns:p14="http://schemas.microsoft.com/office/powerpoint/2010/main" val="2925862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https://en.wikipedia.org/wiki/SuperTux</a:t>
            </a:r>
          </a:p>
        </p:txBody>
      </p:sp>
      <p:sp>
        <p:nvSpPr>
          <p:cNvPr id="4" name="Slide Number Placeholder 3"/>
          <p:cNvSpPr>
            <a:spLocks noGrp="1"/>
          </p:cNvSpPr>
          <p:nvPr>
            <p:ph type="sldNum" sz="quarter" idx="5"/>
          </p:nvPr>
        </p:nvSpPr>
        <p:spPr/>
        <p:txBody>
          <a:bodyPr/>
          <a:lstStyle/>
          <a:p>
            <a:fld id="{1A8E0C21-FBE7-4811-B0D4-DD3E22DBC4D5}" type="slidenum">
              <a:rPr lang="en-US" smtClean="0"/>
              <a:t>18</a:t>
            </a:fld>
            <a:endParaRPr lang="en-US"/>
          </a:p>
        </p:txBody>
      </p:sp>
    </p:spTree>
    <p:extLst>
      <p:ext uri="{BB962C8B-B14F-4D97-AF65-F5344CB8AC3E}">
        <p14:creationId xmlns:p14="http://schemas.microsoft.com/office/powerpoint/2010/main" val="279311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games set standards and levels of quality that modern 3D games still strive for.</a:t>
            </a:r>
          </a:p>
        </p:txBody>
      </p:sp>
      <p:sp>
        <p:nvSpPr>
          <p:cNvPr id="4" name="Slide Number Placeholder 3"/>
          <p:cNvSpPr>
            <a:spLocks noGrp="1"/>
          </p:cNvSpPr>
          <p:nvPr>
            <p:ph type="sldNum" sz="quarter" idx="5"/>
          </p:nvPr>
        </p:nvSpPr>
        <p:spPr/>
        <p:txBody>
          <a:bodyPr/>
          <a:lstStyle/>
          <a:p>
            <a:fld id="{1A8E0C21-FBE7-4811-B0D4-DD3E22DBC4D5}" type="slidenum">
              <a:rPr lang="en-US" smtClean="0"/>
              <a:t>2</a:t>
            </a:fld>
            <a:endParaRPr lang="en-US"/>
          </a:p>
        </p:txBody>
      </p:sp>
    </p:spTree>
    <p:extLst>
      <p:ext uri="{BB962C8B-B14F-4D97-AF65-F5344CB8AC3E}">
        <p14:creationId xmlns:p14="http://schemas.microsoft.com/office/powerpoint/2010/main" val="857038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https://goombastomp.com/legend-of-zelda-ocarina-of-time-combat-analysis/</a:t>
            </a:r>
          </a:p>
          <a:p>
            <a:r>
              <a:rPr lang="en-US" dirty="0">
                <a:hlinkClick r:id="rId3"/>
              </a:rPr>
              <a:t>”How long is The Legend of Zelda: Ocarina of Time? | </a:t>
            </a:r>
            <a:r>
              <a:rPr lang="en-US" dirty="0" err="1">
                <a:hlinkClick r:id="rId3"/>
              </a:rPr>
              <a:t>HowLongToBeat</a:t>
            </a:r>
            <a:r>
              <a:rPr lang="en-US" dirty="0">
                <a:hlinkClick r:id="rId3"/>
              </a:rPr>
              <a:t>”, </a:t>
            </a:r>
            <a:r>
              <a:rPr lang="en-US" i="1" dirty="0">
                <a:hlinkClick r:id="rId3"/>
              </a:rPr>
              <a:t>Howlongtobeat.com</a:t>
            </a:r>
            <a:r>
              <a:rPr lang="en-US" dirty="0">
                <a:hlinkClick r:id="rId3"/>
              </a:rPr>
              <a:t>, 2020. [Online]. Available: https://howlongtobeat.com/game.php?id=10035. [Accessed: 15- Nov- 2020].</a:t>
            </a:r>
            <a:endParaRPr lang="en-US" dirty="0"/>
          </a:p>
        </p:txBody>
      </p:sp>
      <p:sp>
        <p:nvSpPr>
          <p:cNvPr id="4" name="Slide Number Placeholder 3"/>
          <p:cNvSpPr>
            <a:spLocks noGrp="1"/>
          </p:cNvSpPr>
          <p:nvPr>
            <p:ph type="sldNum" sz="quarter" idx="5"/>
          </p:nvPr>
        </p:nvSpPr>
        <p:spPr/>
        <p:txBody>
          <a:bodyPr/>
          <a:lstStyle/>
          <a:p>
            <a:fld id="{1A8E0C21-FBE7-4811-B0D4-DD3E22DBC4D5}" type="slidenum">
              <a:rPr lang="en-US" smtClean="0"/>
              <a:t>3</a:t>
            </a:fld>
            <a:endParaRPr lang="en-US"/>
          </a:p>
        </p:txBody>
      </p:sp>
    </p:spTree>
    <p:extLst>
      <p:ext uri="{BB962C8B-B14F-4D97-AF65-F5344CB8AC3E}">
        <p14:creationId xmlns:p14="http://schemas.microsoft.com/office/powerpoint/2010/main" val="1874835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https://en.wikipedia.org/wiki/Speedrunning</a:t>
            </a:r>
          </a:p>
          <a:p>
            <a:r>
              <a:rPr lang="en-US" dirty="0"/>
              <a:t>https://www.youtube.com/watch?v=GgD9KRihNFY</a:t>
            </a:r>
          </a:p>
          <a:p>
            <a:r>
              <a:rPr lang="en-US" dirty="0"/>
              <a:t>https://www.youtube.com/watch?v=JoX7RDKRG7Q</a:t>
            </a:r>
          </a:p>
        </p:txBody>
      </p:sp>
      <p:sp>
        <p:nvSpPr>
          <p:cNvPr id="4" name="Slide Number Placeholder 3"/>
          <p:cNvSpPr>
            <a:spLocks noGrp="1"/>
          </p:cNvSpPr>
          <p:nvPr>
            <p:ph type="sldNum" sz="quarter" idx="5"/>
          </p:nvPr>
        </p:nvSpPr>
        <p:spPr/>
        <p:txBody>
          <a:bodyPr/>
          <a:lstStyle/>
          <a:p>
            <a:fld id="{1A8E0C21-FBE7-4811-B0D4-DD3E22DBC4D5}" type="slidenum">
              <a:rPr lang="en-US" smtClean="0"/>
              <a:t>4</a:t>
            </a:fld>
            <a:endParaRPr lang="en-US"/>
          </a:p>
        </p:txBody>
      </p:sp>
    </p:spTree>
    <p:extLst>
      <p:ext uri="{BB962C8B-B14F-4D97-AF65-F5344CB8AC3E}">
        <p14:creationId xmlns:p14="http://schemas.microsoft.com/office/powerpoint/2010/main" val="3284741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Ocarina of Time – World Record History and Progression (Any% Speedrun, 1990s-2017)”, </a:t>
            </a:r>
            <a:r>
              <a:rPr lang="en-US" i="1" dirty="0">
                <a:hlinkClick r:id="rId3"/>
              </a:rPr>
              <a:t>Youtube.com</a:t>
            </a:r>
            <a:r>
              <a:rPr lang="en-US" dirty="0">
                <a:hlinkClick r:id="rId3"/>
              </a:rPr>
              <a:t>, 2017. [Online]. Available: https://www.youtube.com/watch?v=pmS9e7kzgS4. [Accessed: 15- Nov- 2020].</a:t>
            </a:r>
            <a:endParaRPr lang="en-US" dirty="0"/>
          </a:p>
          <a:p>
            <a:endParaRPr lang="en-US" dirty="0"/>
          </a:p>
          <a:p>
            <a:r>
              <a:rPr lang="en-US" dirty="0"/>
              <a:t>there weren’t really any glitches discovered, and those that were didn’t save any time </a:t>
            </a:r>
          </a:p>
          <a:p>
            <a:endParaRPr lang="en-US" dirty="0"/>
          </a:p>
          <a:p>
            <a:r>
              <a:rPr lang="en-US" dirty="0"/>
              <a:t>This time seemed to be as fast as the game could possibly be played, even with so many sequence breaking bugs used.</a:t>
            </a:r>
          </a:p>
          <a:p>
            <a:endParaRPr lang="en-US" dirty="0"/>
          </a:p>
          <a:p>
            <a:r>
              <a:rPr lang="en-US" dirty="0"/>
              <a:t>To this day there are people who still enjoy speedrunning without the use of some/all glitches. The current </a:t>
            </a:r>
            <a:r>
              <a:rPr lang="en-US" dirty="0" err="1"/>
              <a:t>glitchless</a:t>
            </a:r>
            <a:r>
              <a:rPr lang="en-US" dirty="0"/>
              <a:t> speedrun for Ocarina of Time is 3h:35m.</a:t>
            </a:r>
          </a:p>
        </p:txBody>
      </p:sp>
      <p:sp>
        <p:nvSpPr>
          <p:cNvPr id="4" name="Slide Number Placeholder 3"/>
          <p:cNvSpPr>
            <a:spLocks noGrp="1"/>
          </p:cNvSpPr>
          <p:nvPr>
            <p:ph type="sldNum" sz="quarter" idx="5"/>
          </p:nvPr>
        </p:nvSpPr>
        <p:spPr/>
        <p:txBody>
          <a:bodyPr/>
          <a:lstStyle/>
          <a:p>
            <a:fld id="{1A8E0C21-FBE7-4811-B0D4-DD3E22DBC4D5}" type="slidenum">
              <a:rPr lang="en-US" smtClean="0"/>
              <a:t>5</a:t>
            </a:fld>
            <a:endParaRPr lang="en-US"/>
          </a:p>
        </p:txBody>
      </p:sp>
    </p:spTree>
    <p:extLst>
      <p:ext uri="{BB962C8B-B14F-4D97-AF65-F5344CB8AC3E}">
        <p14:creationId xmlns:p14="http://schemas.microsoft.com/office/powerpoint/2010/main" val="68143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The Legend of Zelda: Ocarina of Time – speedrun.com”, </a:t>
            </a:r>
            <a:r>
              <a:rPr lang="en-US" i="1" dirty="0">
                <a:hlinkClick r:id="rId3"/>
              </a:rPr>
              <a:t>Speedrun.com</a:t>
            </a:r>
            <a:r>
              <a:rPr lang="en-US" dirty="0">
                <a:hlinkClick r:id="rId3"/>
              </a:rPr>
              <a:t>, 2020. [Online]. Available: https://www.speedrun.com/oot. [Accessed: 15- Nov- 2020].</a:t>
            </a:r>
            <a:endParaRPr lang="en-US" dirty="0"/>
          </a:p>
          <a:p>
            <a:r>
              <a:rPr lang="en-US" dirty="0"/>
              <a:t>https://en.wikipedia.org/wiki/Dangling_pointer</a:t>
            </a:r>
          </a:p>
          <a:p>
            <a:r>
              <a:rPr lang="en-US" dirty="0"/>
              <a:t>Sidenote: when this glitch was discovered, the record was at </a:t>
            </a:r>
            <a:r>
              <a:rPr lang="en-US" strike="sngStrike" dirty="0"/>
              <a:t>7 minutes and 13 seconds</a:t>
            </a:r>
            <a:r>
              <a:rPr lang="en-US" dirty="0"/>
              <a:t>. There have been more discoveries since then.</a:t>
            </a:r>
          </a:p>
        </p:txBody>
      </p:sp>
      <p:sp>
        <p:nvSpPr>
          <p:cNvPr id="4" name="Slide Number Placeholder 3"/>
          <p:cNvSpPr>
            <a:spLocks noGrp="1"/>
          </p:cNvSpPr>
          <p:nvPr>
            <p:ph type="sldNum" sz="quarter" idx="5"/>
          </p:nvPr>
        </p:nvSpPr>
        <p:spPr/>
        <p:txBody>
          <a:bodyPr/>
          <a:lstStyle/>
          <a:p>
            <a:fld id="{1A8E0C21-FBE7-4811-B0D4-DD3E22DBC4D5}" type="slidenum">
              <a:rPr lang="en-US" smtClean="0"/>
              <a:t>6</a:t>
            </a:fld>
            <a:endParaRPr lang="en-US"/>
          </a:p>
        </p:txBody>
      </p:sp>
    </p:spTree>
    <p:extLst>
      <p:ext uri="{BB962C8B-B14F-4D97-AF65-F5344CB8AC3E}">
        <p14:creationId xmlns:p14="http://schemas.microsoft.com/office/powerpoint/2010/main" val="305383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SRM Explained – </a:t>
            </a:r>
            <a:r>
              <a:rPr lang="en-US" dirty="0" err="1">
                <a:hlinkClick r:id="rId3"/>
              </a:rPr>
              <a:t>ZeldaSpeedRuns</a:t>
            </a:r>
            <a:r>
              <a:rPr lang="en-US" dirty="0">
                <a:hlinkClick r:id="rId3"/>
              </a:rPr>
              <a:t>”, </a:t>
            </a:r>
            <a:r>
              <a:rPr lang="en-US" i="1" dirty="0">
                <a:hlinkClick r:id="rId3"/>
              </a:rPr>
              <a:t>Zeldaspeedruns.com</a:t>
            </a:r>
            <a:r>
              <a:rPr lang="en-US" dirty="0">
                <a:hlinkClick r:id="rId3"/>
              </a:rPr>
              <a:t>, 2020. [Online]. Available: https://www.zeldaspeedruns.com/oot/srm/srm-explained?translation=en. [Accessed: 15- Nov- 2020].</a:t>
            </a:r>
            <a:endParaRPr lang="en-US" dirty="0"/>
          </a:p>
          <a:p>
            <a:r>
              <a:rPr lang="en-US" dirty="0">
                <a:hlinkClick r:id="rId4"/>
              </a:rPr>
              <a:t>Reach the Credits from Kokiri Forest using ACE (Ocarina of Time Glitch Explained)”, </a:t>
            </a:r>
            <a:r>
              <a:rPr lang="en-US" i="1" dirty="0">
                <a:hlinkClick r:id="rId4"/>
              </a:rPr>
              <a:t>Youtube.com</a:t>
            </a:r>
            <a:r>
              <a:rPr lang="en-US" dirty="0">
                <a:hlinkClick r:id="rId4"/>
              </a:rPr>
              <a:t>, 2020. [Online]. Available: https://www.youtube.com/watch?v=wdRJWDKb5Bo. [Accessed: 15- Nov- 2020].</a:t>
            </a:r>
            <a:endParaRPr lang="en-US" dirty="0"/>
          </a:p>
        </p:txBody>
      </p:sp>
      <p:sp>
        <p:nvSpPr>
          <p:cNvPr id="4" name="Slide Number Placeholder 3"/>
          <p:cNvSpPr>
            <a:spLocks noGrp="1"/>
          </p:cNvSpPr>
          <p:nvPr>
            <p:ph type="sldNum" sz="quarter" idx="5"/>
          </p:nvPr>
        </p:nvSpPr>
        <p:spPr/>
        <p:txBody>
          <a:bodyPr/>
          <a:lstStyle/>
          <a:p>
            <a:fld id="{1A8E0C21-FBE7-4811-B0D4-DD3E22DBC4D5}" type="slidenum">
              <a:rPr lang="en-US" smtClean="0"/>
              <a:t>7</a:t>
            </a:fld>
            <a:endParaRPr lang="en-US"/>
          </a:p>
        </p:txBody>
      </p:sp>
    </p:spTree>
    <p:extLst>
      <p:ext uri="{BB962C8B-B14F-4D97-AF65-F5344CB8AC3E}">
        <p14:creationId xmlns:p14="http://schemas.microsoft.com/office/powerpoint/2010/main" val="764092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SRM Explained – </a:t>
            </a:r>
            <a:r>
              <a:rPr lang="en-US" dirty="0" err="1">
                <a:hlinkClick r:id="rId3"/>
              </a:rPr>
              <a:t>ZeldaSpeedRuns</a:t>
            </a:r>
            <a:r>
              <a:rPr lang="en-US" dirty="0">
                <a:hlinkClick r:id="rId3"/>
              </a:rPr>
              <a:t>”, </a:t>
            </a:r>
            <a:r>
              <a:rPr lang="en-US" i="1" dirty="0">
                <a:hlinkClick r:id="rId3"/>
              </a:rPr>
              <a:t>Zeldaspeedruns.com</a:t>
            </a:r>
            <a:r>
              <a:rPr lang="en-US" dirty="0">
                <a:hlinkClick r:id="rId3"/>
              </a:rPr>
              <a:t>, 2020. [Online]. Available: https://www.zeldaspeedruns.com/oot/srm/srm-explained?translation=en. [Accessed: 15- Nov- 2020].</a:t>
            </a:r>
            <a:endParaRPr lang="en-US" dirty="0"/>
          </a:p>
          <a:p>
            <a:r>
              <a:rPr lang="en-US" dirty="0">
                <a:hlinkClick r:id="rId4"/>
              </a:rPr>
              <a:t>Reach the Credits from Kokiri Forest using ACE (Ocarina of Time Glitch Explained)”, </a:t>
            </a:r>
            <a:r>
              <a:rPr lang="en-US" i="1" dirty="0">
                <a:hlinkClick r:id="rId4"/>
              </a:rPr>
              <a:t>Youtube.com</a:t>
            </a:r>
            <a:r>
              <a:rPr lang="en-US" dirty="0">
                <a:hlinkClick r:id="rId4"/>
              </a:rPr>
              <a:t>, 2020. [Online]. Available: https://www.youtube.com/watch?v=wdRJWDKb5Bo. [Accessed: 15- Nov- 2020].</a:t>
            </a:r>
            <a:endParaRPr lang="en-US" dirty="0"/>
          </a:p>
        </p:txBody>
      </p:sp>
      <p:sp>
        <p:nvSpPr>
          <p:cNvPr id="4" name="Slide Number Placeholder 3"/>
          <p:cNvSpPr>
            <a:spLocks noGrp="1"/>
          </p:cNvSpPr>
          <p:nvPr>
            <p:ph type="sldNum" sz="quarter" idx="5"/>
          </p:nvPr>
        </p:nvSpPr>
        <p:spPr/>
        <p:txBody>
          <a:bodyPr/>
          <a:lstStyle/>
          <a:p>
            <a:fld id="{1A8E0C21-FBE7-4811-B0D4-DD3E22DBC4D5}" type="slidenum">
              <a:rPr lang="en-US" smtClean="0"/>
              <a:t>8</a:t>
            </a:fld>
            <a:endParaRPr lang="en-US"/>
          </a:p>
        </p:txBody>
      </p:sp>
    </p:spTree>
    <p:extLst>
      <p:ext uri="{BB962C8B-B14F-4D97-AF65-F5344CB8AC3E}">
        <p14:creationId xmlns:p14="http://schemas.microsoft.com/office/powerpoint/2010/main" val="2785603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SRM Explained – </a:t>
            </a:r>
            <a:r>
              <a:rPr lang="en-US" dirty="0" err="1">
                <a:hlinkClick r:id="rId3"/>
              </a:rPr>
              <a:t>ZeldaSpeedRuns</a:t>
            </a:r>
            <a:r>
              <a:rPr lang="en-US" dirty="0">
                <a:hlinkClick r:id="rId3"/>
              </a:rPr>
              <a:t>”, </a:t>
            </a:r>
            <a:r>
              <a:rPr lang="en-US" i="1" dirty="0">
                <a:hlinkClick r:id="rId3"/>
              </a:rPr>
              <a:t>Zeldaspeedruns.com</a:t>
            </a:r>
            <a:r>
              <a:rPr lang="en-US" dirty="0">
                <a:hlinkClick r:id="rId3"/>
              </a:rPr>
              <a:t>, 2020. [Online]. Available: https://www.zeldaspeedruns.com/oot/srm/srm-explained?translation=en. [Accessed: 15- Nov- 2020].</a:t>
            </a:r>
            <a:endParaRPr lang="en-US" dirty="0"/>
          </a:p>
          <a:p>
            <a:r>
              <a:rPr lang="en-US" dirty="0">
                <a:hlinkClick r:id="rId4"/>
              </a:rPr>
              <a:t>Reach the Credits from Kokiri Forest using ACE (Ocarina of Time Glitch Explained)”, </a:t>
            </a:r>
            <a:r>
              <a:rPr lang="en-US" i="1" dirty="0">
                <a:hlinkClick r:id="rId4"/>
              </a:rPr>
              <a:t>Youtube.com</a:t>
            </a:r>
            <a:r>
              <a:rPr lang="en-US" dirty="0">
                <a:hlinkClick r:id="rId4"/>
              </a:rPr>
              <a:t>, 2020. [Online]. Available: https://www.youtube.com/watch?v=wdRJWDKb5Bo. [Accessed: 15- Nov- 2020].</a:t>
            </a:r>
            <a:endParaRPr lang="en-US" dirty="0"/>
          </a:p>
          <a:p>
            <a:r>
              <a:rPr lang="en-US" dirty="0"/>
              <a:t>https://www.youtube.com/watch?v=KX5c7KHxCxg</a:t>
            </a:r>
          </a:p>
        </p:txBody>
      </p:sp>
      <p:sp>
        <p:nvSpPr>
          <p:cNvPr id="4" name="Slide Number Placeholder 3"/>
          <p:cNvSpPr>
            <a:spLocks noGrp="1"/>
          </p:cNvSpPr>
          <p:nvPr>
            <p:ph type="sldNum" sz="quarter" idx="5"/>
          </p:nvPr>
        </p:nvSpPr>
        <p:spPr/>
        <p:txBody>
          <a:bodyPr/>
          <a:lstStyle/>
          <a:p>
            <a:fld id="{1A8E0C21-FBE7-4811-B0D4-DD3E22DBC4D5}" type="slidenum">
              <a:rPr lang="en-US" smtClean="0"/>
              <a:t>9</a:t>
            </a:fld>
            <a:endParaRPr lang="en-US"/>
          </a:p>
        </p:txBody>
      </p:sp>
    </p:spTree>
    <p:extLst>
      <p:ext uri="{BB962C8B-B14F-4D97-AF65-F5344CB8AC3E}">
        <p14:creationId xmlns:p14="http://schemas.microsoft.com/office/powerpoint/2010/main" val="324073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r>
              <a:rPr lang="en-US"/>
              <a:t>2/24/2026</a:t>
            </a:r>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Rebecca Reid-Ocarina of Time: Beaten in 4 minutes-CUUG</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C057153-B650-4DEB-B370-79DDCFDCE934}"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09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2/24/2026</a:t>
            </a:r>
          </a:p>
        </p:txBody>
      </p:sp>
      <p:sp>
        <p:nvSpPr>
          <p:cNvPr id="5" name="Footer Placeholder 4"/>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77493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2/24/2026</a:t>
            </a:r>
          </a:p>
        </p:txBody>
      </p:sp>
      <p:sp>
        <p:nvSpPr>
          <p:cNvPr id="5" name="Footer Placeholder 4"/>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0214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2/24/2026</a:t>
            </a:r>
          </a:p>
        </p:txBody>
      </p:sp>
      <p:sp>
        <p:nvSpPr>
          <p:cNvPr id="5" name="Footer Placeholder 4"/>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11107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2/24/2026</a:t>
            </a:r>
          </a:p>
        </p:txBody>
      </p:sp>
      <p:sp>
        <p:nvSpPr>
          <p:cNvPr id="5" name="Footer Placeholder 4"/>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071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2/24/2026</a:t>
            </a:r>
          </a:p>
        </p:txBody>
      </p:sp>
      <p:sp>
        <p:nvSpPr>
          <p:cNvPr id="6" name="Footer Placeholder 5"/>
          <p:cNvSpPr>
            <a:spLocks noGrp="1"/>
          </p:cNvSpPr>
          <p:nvPr>
            <p:ph type="ftr" sz="quarter" idx="11"/>
          </p:nvPr>
        </p:nvSpPr>
        <p:spPr/>
        <p:txBody>
          <a:bodyPr/>
          <a:lstStyle/>
          <a:p>
            <a:r>
              <a:rPr lang="en-US"/>
              <a:t>Rebecca Reid-Ocarina of Time: Beaten in 4 minutes-CUUG</a:t>
            </a:r>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63814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2/24/2026</a:t>
            </a:r>
          </a:p>
        </p:txBody>
      </p:sp>
      <p:sp>
        <p:nvSpPr>
          <p:cNvPr id="8" name="Footer Placeholder 7"/>
          <p:cNvSpPr>
            <a:spLocks noGrp="1"/>
          </p:cNvSpPr>
          <p:nvPr>
            <p:ph type="ftr" sz="quarter" idx="11"/>
          </p:nvPr>
        </p:nvSpPr>
        <p:spPr/>
        <p:txBody>
          <a:bodyPr/>
          <a:lstStyle/>
          <a:p>
            <a:r>
              <a:rPr lang="en-US"/>
              <a:t>Rebecca Reid-Ocarina of Time: Beaten in 4 minutes-CUUG</a:t>
            </a:r>
            <a:endParaRPr lang="en-US" dirty="0"/>
          </a:p>
        </p:txBody>
      </p:sp>
      <p:sp>
        <p:nvSpPr>
          <p:cNvPr id="9" name="Slide Number Placeholder 8"/>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4028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2/24/2026</a:t>
            </a:r>
          </a:p>
        </p:txBody>
      </p:sp>
      <p:sp>
        <p:nvSpPr>
          <p:cNvPr id="4" name="Footer Placeholder 3"/>
          <p:cNvSpPr>
            <a:spLocks noGrp="1"/>
          </p:cNvSpPr>
          <p:nvPr>
            <p:ph type="ftr" sz="quarter" idx="11"/>
          </p:nvPr>
        </p:nvSpPr>
        <p:spPr/>
        <p:txBody>
          <a:bodyPr/>
          <a:lstStyle/>
          <a:p>
            <a:r>
              <a:rPr lang="en-US"/>
              <a:t>Rebecca Reid-Ocarina of Time: Beaten in 4 minutes-CUUG</a:t>
            </a:r>
            <a:endParaRPr lang="en-US" dirty="0"/>
          </a:p>
        </p:txBody>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85928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2/24/2026</a:t>
            </a:r>
          </a:p>
        </p:txBody>
      </p:sp>
      <p:sp>
        <p:nvSpPr>
          <p:cNvPr id="3" name="Footer Placeholder 2"/>
          <p:cNvSpPr>
            <a:spLocks noGrp="1"/>
          </p:cNvSpPr>
          <p:nvPr>
            <p:ph type="ftr" sz="quarter" idx="11"/>
          </p:nvPr>
        </p:nvSpPr>
        <p:spPr/>
        <p:txBody>
          <a:bodyPr/>
          <a:lstStyle/>
          <a:p>
            <a:r>
              <a:rPr lang="en-US"/>
              <a:t>Rebecca Reid-Ocarina of Time: Beaten in 4 minutes-CUUG</a:t>
            </a:r>
            <a:endParaRPr lang="en-US" dirty="0"/>
          </a:p>
        </p:txBody>
      </p:sp>
      <p:sp>
        <p:nvSpPr>
          <p:cNvPr id="4" name="Slide Number Placeholder 3"/>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2530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2/24/2026</a:t>
            </a:r>
          </a:p>
        </p:txBody>
      </p:sp>
      <p:sp>
        <p:nvSpPr>
          <p:cNvPr id="6" name="Footer Placeholder 5"/>
          <p:cNvSpPr>
            <a:spLocks noGrp="1"/>
          </p:cNvSpPr>
          <p:nvPr>
            <p:ph type="ftr" sz="quarter" idx="11"/>
          </p:nvPr>
        </p:nvSpPr>
        <p:spPr/>
        <p:txBody>
          <a:bodyPr/>
          <a:lstStyle/>
          <a:p>
            <a:r>
              <a:rPr lang="en-US"/>
              <a:t>Rebecca Reid-Ocarina of Time: Beaten in 4 minutes-CUUG</a:t>
            </a:r>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7628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2/24/2026</a:t>
            </a:r>
          </a:p>
        </p:txBody>
      </p:sp>
      <p:sp>
        <p:nvSpPr>
          <p:cNvPr id="6" name="Footer Placeholder 5"/>
          <p:cNvSpPr>
            <a:spLocks noGrp="1"/>
          </p:cNvSpPr>
          <p:nvPr>
            <p:ph type="ftr" sz="quarter" idx="11"/>
          </p:nvPr>
        </p:nvSpPr>
        <p:spPr/>
        <p:txBody>
          <a:bodyPr/>
          <a:lstStyle/>
          <a:p>
            <a:r>
              <a:rPr lang="en-US"/>
              <a:t>Rebecca Reid-Ocarina of Time: Beaten in 4 minutes-CUUG</a:t>
            </a:r>
            <a:endParaRPr lang="en-US" dirty="0"/>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5578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r>
              <a:rPr lang="en-US"/>
              <a:t>2/24/2026</a:t>
            </a: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a:t>Rebecca Reid-Ocarina of Time: Beaten in 4 minutes-CUUG</a:t>
            </a:r>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40244018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OPcV9uIY5i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Platform_game" TargetMode="External"/><Relationship Id="rId13" Type="http://schemas.openxmlformats.org/officeDocument/2006/relationships/hyperlink" Target="https://en.wikipedia.org/wiki/SuperTux#cite_note-8" TargetMode="External"/><Relationship Id="rId3" Type="http://schemas.openxmlformats.org/officeDocument/2006/relationships/slideLayout" Target="../slideLayouts/slideLayout2.xml"/><Relationship Id="rId7" Type="http://schemas.openxmlformats.org/officeDocument/2006/relationships/hyperlink" Target="https://en.wikipedia.org/wiki/Side-scrolling_video_game" TargetMode="External"/><Relationship Id="rId12" Type="http://schemas.openxmlformats.org/officeDocument/2006/relationships/hyperlink" Target="https://en.wikipedia.org/wiki/Tux_(mascot)" TargetMode="External"/><Relationship Id="rId2" Type="http://schemas.openxmlformats.org/officeDocument/2006/relationships/video" Target="../media/media4.webm"/><Relationship Id="rId1" Type="http://schemas.microsoft.com/office/2007/relationships/media" Target="../media/media4.webm"/><Relationship Id="rId6" Type="http://schemas.openxmlformats.org/officeDocument/2006/relationships/hyperlink" Target="https://en.wikipedia.org/wiki/Free_and_open-source_software" TargetMode="External"/><Relationship Id="rId11" Type="http://schemas.openxmlformats.org/officeDocument/2006/relationships/hyperlink" Target="https://en.wikipedia.org/wiki/Super_Mario_Bros." TargetMode="External"/><Relationship Id="rId5" Type="http://schemas.openxmlformats.org/officeDocument/2006/relationships/image" Target="../media/image12.png"/><Relationship Id="rId10" Type="http://schemas.openxmlformats.org/officeDocument/2006/relationships/hyperlink" Target="https://en.wikipedia.org/wiki/Nintendo" TargetMode="External"/><Relationship Id="rId4" Type="http://schemas.openxmlformats.org/officeDocument/2006/relationships/notesSlide" Target="../notesSlides/notesSlide18.xml"/><Relationship Id="rId9" Type="http://schemas.openxmlformats.org/officeDocument/2006/relationships/hyperlink" Target="https://en.wikipedia.org/wiki/SuperTux#cite_note-7" TargetMode="External"/><Relationship Id="rId14" Type="http://schemas.openxmlformats.org/officeDocument/2006/relationships/hyperlink" Target="https://en.wikipedia.org/wiki/Linu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Sequence_breaking" TargetMode="External"/><Relationship Id="rId3" Type="http://schemas.microsoft.com/office/2007/relationships/media" Target="../media/media2.mp4"/><Relationship Id="rId7" Type="http://schemas.openxmlformats.org/officeDocument/2006/relationships/hyperlink" Target="https://en.wikipedia.org/wiki/Video_gam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11" Type="http://schemas.openxmlformats.org/officeDocument/2006/relationships/image" Target="../media/image5.png"/><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video" Target="../media/media2.mp4"/><Relationship Id="rId9" Type="http://schemas.openxmlformats.org/officeDocument/2006/relationships/hyperlink" Target="https://en.wikipedia.org/wiki/Glitch"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7818327-9D44-4214-BEC7-F7463A8BD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lumMod val="85000"/>
              <a:lumOff val="1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4" name="Picture 23">
            <a:extLst>
              <a:ext uri="{FF2B5EF4-FFF2-40B4-BE49-F238E27FC236}">
                <a16:creationId xmlns:a16="http://schemas.microsoft.com/office/drawing/2014/main" id="{5752B1BB-F8D5-8920-012C-6D9720DAFD0B}"/>
              </a:ext>
            </a:extLst>
          </p:cNvPr>
          <p:cNvPicPr>
            <a:picLocks noChangeAspect="1"/>
          </p:cNvPicPr>
          <p:nvPr/>
        </p:nvPicPr>
        <p:blipFill>
          <a:blip r:embed="rId3">
            <a:alphaModFix amt="25000"/>
          </a:blip>
          <a:srcRect t="18854" b="24896"/>
          <a:stretch>
            <a:fillRect/>
          </a:stretch>
        </p:blipFill>
        <p:spPr>
          <a:xfrm>
            <a:off x="20" y="3809"/>
            <a:ext cx="12191980" cy="6858000"/>
          </a:xfrm>
          <a:prstGeom prst="rect">
            <a:avLst/>
          </a:prstGeom>
        </p:spPr>
      </p:pic>
      <p:cxnSp>
        <p:nvCxnSpPr>
          <p:cNvPr id="31" name="Straight Connector 30">
            <a:extLst>
              <a:ext uri="{FF2B5EF4-FFF2-40B4-BE49-F238E27FC236}">
                <a16:creationId xmlns:a16="http://schemas.microsoft.com/office/drawing/2014/main" id="{F896B7D9-8894-4E5C-8DCF-35BECF8D36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84B8E8C-E17F-07EB-01D7-A8B15A740D4A}"/>
              </a:ext>
            </a:extLst>
          </p:cNvPr>
          <p:cNvSpPr>
            <a:spLocks noGrp="1"/>
          </p:cNvSpPr>
          <p:nvPr>
            <p:ph type="ctrTitle"/>
          </p:nvPr>
        </p:nvSpPr>
        <p:spPr>
          <a:xfrm>
            <a:off x="1109980" y="882376"/>
            <a:ext cx="9966960" cy="2926080"/>
          </a:xfrm>
        </p:spPr>
        <p:txBody>
          <a:bodyPr>
            <a:normAutofit/>
          </a:bodyPr>
          <a:lstStyle/>
          <a:p>
            <a:r>
              <a:rPr lang="en-US"/>
              <a:t>Using glitches for… Speedrunning?</a:t>
            </a:r>
          </a:p>
        </p:txBody>
      </p:sp>
      <p:sp>
        <p:nvSpPr>
          <p:cNvPr id="3" name="Subtitle 2">
            <a:extLst>
              <a:ext uri="{FF2B5EF4-FFF2-40B4-BE49-F238E27FC236}">
                <a16:creationId xmlns:a16="http://schemas.microsoft.com/office/drawing/2014/main" id="{C2FDDC6B-9F30-0350-D791-124BC90E93BA}"/>
              </a:ext>
            </a:extLst>
          </p:cNvPr>
          <p:cNvSpPr>
            <a:spLocks noGrp="1"/>
          </p:cNvSpPr>
          <p:nvPr>
            <p:ph type="subTitle" idx="1"/>
          </p:nvPr>
        </p:nvSpPr>
        <p:spPr>
          <a:xfrm>
            <a:off x="1709530" y="3869634"/>
            <a:ext cx="8767860" cy="1388165"/>
          </a:xfrm>
        </p:spPr>
        <p:txBody>
          <a:bodyPr>
            <a:normAutofit/>
          </a:bodyPr>
          <a:lstStyle/>
          <a:p>
            <a:r>
              <a:rPr lang="en-US" sz="2800" dirty="0"/>
              <a:t>Ocarina of Time beaten in </a:t>
            </a:r>
            <a:r>
              <a:rPr lang="en-US" sz="2800" strike="sngStrike" dirty="0"/>
              <a:t>3 hours</a:t>
            </a:r>
            <a:r>
              <a:rPr lang="en-US" sz="2800" dirty="0"/>
              <a:t> </a:t>
            </a:r>
            <a:r>
              <a:rPr lang="en-US" sz="2800" strike="sngStrike" dirty="0"/>
              <a:t>7 minutes</a:t>
            </a:r>
            <a:r>
              <a:rPr lang="en-US" sz="2800" dirty="0"/>
              <a:t> 4 minutes!</a:t>
            </a:r>
          </a:p>
          <a:p>
            <a:r>
              <a:rPr lang="en-US" sz="2800" dirty="0"/>
              <a:t>By: Rebecca Reid</a:t>
            </a:r>
          </a:p>
        </p:txBody>
      </p:sp>
      <p:sp>
        <p:nvSpPr>
          <p:cNvPr id="7" name="Date Placeholder 6">
            <a:extLst>
              <a:ext uri="{FF2B5EF4-FFF2-40B4-BE49-F238E27FC236}">
                <a16:creationId xmlns:a16="http://schemas.microsoft.com/office/drawing/2014/main" id="{28ABD6D7-ECC1-B360-7DDB-EE113FC31250}"/>
              </a:ext>
            </a:extLst>
          </p:cNvPr>
          <p:cNvSpPr>
            <a:spLocks noGrp="1"/>
          </p:cNvSpPr>
          <p:nvPr>
            <p:ph type="dt" sz="half" idx="10"/>
          </p:nvPr>
        </p:nvSpPr>
        <p:spPr>
          <a:xfrm>
            <a:off x="1142996" y="6223828"/>
            <a:ext cx="2329074" cy="365125"/>
          </a:xfrm>
        </p:spPr>
        <p:txBody>
          <a:bodyPr>
            <a:normAutofit/>
          </a:bodyPr>
          <a:lstStyle/>
          <a:p>
            <a:pPr>
              <a:spcAft>
                <a:spcPts val="600"/>
              </a:spcAft>
            </a:pPr>
            <a:r>
              <a:rPr lang="en-US"/>
              <a:t>2/24/2026</a:t>
            </a:r>
          </a:p>
        </p:txBody>
      </p:sp>
      <p:sp>
        <p:nvSpPr>
          <p:cNvPr id="8" name="Footer Placeholder 7">
            <a:extLst>
              <a:ext uri="{FF2B5EF4-FFF2-40B4-BE49-F238E27FC236}">
                <a16:creationId xmlns:a16="http://schemas.microsoft.com/office/drawing/2014/main" id="{F89CD410-B8F8-232F-5480-4D2EF62EE3B7}"/>
              </a:ext>
            </a:extLst>
          </p:cNvPr>
          <p:cNvSpPr>
            <a:spLocks noGrp="1"/>
          </p:cNvSpPr>
          <p:nvPr>
            <p:ph type="ftr" sz="quarter" idx="11"/>
          </p:nvPr>
        </p:nvSpPr>
        <p:spPr>
          <a:xfrm>
            <a:off x="3949148" y="6223828"/>
            <a:ext cx="4717774" cy="365125"/>
          </a:xfrm>
        </p:spPr>
        <p:txBody>
          <a:bodyPr>
            <a:normAutofit/>
          </a:bodyPr>
          <a:lstStyle/>
          <a:p>
            <a:pPr>
              <a:spcAft>
                <a:spcPts val="600"/>
              </a:spcAft>
            </a:pPr>
            <a:r>
              <a:rPr lang="en-US" dirty="0"/>
              <a:t>Rebecca Reid-Ocarina of Time: Beaten in 4 minutes-CUUG</a:t>
            </a:r>
          </a:p>
        </p:txBody>
      </p:sp>
      <p:sp>
        <p:nvSpPr>
          <p:cNvPr id="10" name="Slide Number Placeholder 9">
            <a:extLst>
              <a:ext uri="{FF2B5EF4-FFF2-40B4-BE49-F238E27FC236}">
                <a16:creationId xmlns:a16="http://schemas.microsoft.com/office/drawing/2014/main" id="{6DBF80A6-C974-1192-6165-9CC64413E164}"/>
              </a:ext>
            </a:extLst>
          </p:cNvPr>
          <p:cNvSpPr>
            <a:spLocks noGrp="1"/>
          </p:cNvSpPr>
          <p:nvPr>
            <p:ph type="sldNum" sz="quarter" idx="12"/>
          </p:nvPr>
        </p:nvSpPr>
        <p:spPr>
          <a:xfrm>
            <a:off x="9329530" y="6223828"/>
            <a:ext cx="1706217" cy="365125"/>
          </a:xfrm>
        </p:spPr>
        <p:txBody>
          <a:bodyPr>
            <a:normAutofit/>
          </a:bodyPr>
          <a:lstStyle/>
          <a:p>
            <a:pPr>
              <a:spcAft>
                <a:spcPts val="600"/>
              </a:spcAft>
            </a:pPr>
            <a:fld id="{CC057153-B650-4DEB-B370-79DDCFDCE934}" type="slidenum">
              <a:rPr lang="en-US" smtClean="0"/>
              <a:pPr>
                <a:spcAft>
                  <a:spcPts val="600"/>
                </a:spcAft>
              </a:pPr>
              <a:t>1</a:t>
            </a:fld>
            <a:endParaRPr lang="en-US"/>
          </a:p>
        </p:txBody>
      </p:sp>
    </p:spTree>
    <p:extLst>
      <p:ext uri="{BB962C8B-B14F-4D97-AF65-F5344CB8AC3E}">
        <p14:creationId xmlns:p14="http://schemas.microsoft.com/office/powerpoint/2010/main" val="2498157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DDC98-3D27-5A8B-E88B-1CF7F4B187E3}"/>
              </a:ext>
            </a:extLst>
          </p:cNvPr>
          <p:cNvSpPr>
            <a:spLocks noGrp="1"/>
          </p:cNvSpPr>
          <p:nvPr>
            <p:ph type="title"/>
          </p:nvPr>
        </p:nvSpPr>
        <p:spPr/>
        <p:txBody>
          <a:bodyPr/>
          <a:lstStyle/>
          <a:p>
            <a:r>
              <a:rPr lang="en-US" b="1" dirty="0"/>
              <a:t>Arbitrary Code Execution</a:t>
            </a:r>
            <a:endParaRPr lang="en-US" dirty="0"/>
          </a:p>
        </p:txBody>
      </p:sp>
      <p:sp>
        <p:nvSpPr>
          <p:cNvPr id="3" name="Content Placeholder 2">
            <a:extLst>
              <a:ext uri="{FF2B5EF4-FFF2-40B4-BE49-F238E27FC236}">
                <a16:creationId xmlns:a16="http://schemas.microsoft.com/office/drawing/2014/main" id="{14485235-92B2-5470-1D8E-702B3F37CAD6}"/>
              </a:ext>
            </a:extLst>
          </p:cNvPr>
          <p:cNvSpPr>
            <a:spLocks noGrp="1"/>
          </p:cNvSpPr>
          <p:nvPr>
            <p:ph idx="1"/>
          </p:nvPr>
        </p:nvSpPr>
        <p:spPr/>
        <p:txBody>
          <a:bodyPr>
            <a:normAutofit/>
          </a:bodyPr>
          <a:lstStyle/>
          <a:p>
            <a:r>
              <a:rPr lang="en-US" dirty="0" err="1"/>
              <a:t>Speedrunners</a:t>
            </a:r>
            <a:r>
              <a:rPr lang="en-US" dirty="0"/>
              <a:t> can take advantage of the stale reference by setting up the heap by moving around and acting in a specific way. This allows Link’s stale reference to write to the same location every time.</a:t>
            </a:r>
          </a:p>
          <a:p>
            <a:r>
              <a:rPr lang="en-US" dirty="0"/>
              <a:t>In the actual speedrun, the stale reference is set to code that belongs to a hidden fairy. This code runs when fairy unloads, which can be triggered by the player changing maps. </a:t>
            </a:r>
          </a:p>
          <a:p>
            <a:r>
              <a:rPr lang="en-US" dirty="0"/>
              <a:t>The </a:t>
            </a:r>
            <a:r>
              <a:rPr lang="en-US" dirty="0" err="1"/>
              <a:t>speedrunner</a:t>
            </a:r>
            <a:r>
              <a:rPr lang="en-US" dirty="0"/>
              <a:t> will obtain a stale reference to this fairy code, overwrite code-like values into the fairy code, then trigger a map change, which runs the code-like values as code. </a:t>
            </a:r>
          </a:p>
        </p:txBody>
      </p:sp>
      <p:sp>
        <p:nvSpPr>
          <p:cNvPr id="4" name="Date Placeholder 3">
            <a:extLst>
              <a:ext uri="{FF2B5EF4-FFF2-40B4-BE49-F238E27FC236}">
                <a16:creationId xmlns:a16="http://schemas.microsoft.com/office/drawing/2014/main" id="{D64DDBB6-AFAB-9915-92C2-26BD696E3894}"/>
              </a:ext>
            </a:extLst>
          </p:cNvPr>
          <p:cNvSpPr>
            <a:spLocks noGrp="1"/>
          </p:cNvSpPr>
          <p:nvPr>
            <p:ph type="dt" sz="half" idx="10"/>
          </p:nvPr>
        </p:nvSpPr>
        <p:spPr/>
        <p:txBody>
          <a:bodyPr/>
          <a:lstStyle/>
          <a:p>
            <a:r>
              <a:rPr lang="en-US"/>
              <a:t>2/24/2026</a:t>
            </a:r>
          </a:p>
        </p:txBody>
      </p:sp>
      <p:sp>
        <p:nvSpPr>
          <p:cNvPr id="5" name="Footer Placeholder 4">
            <a:extLst>
              <a:ext uri="{FF2B5EF4-FFF2-40B4-BE49-F238E27FC236}">
                <a16:creationId xmlns:a16="http://schemas.microsoft.com/office/drawing/2014/main" id="{D95EAEDF-5DD7-E2BD-F45C-4DC15A33FF33}"/>
              </a:ext>
            </a:extLst>
          </p:cNvPr>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a:extLst>
              <a:ext uri="{FF2B5EF4-FFF2-40B4-BE49-F238E27FC236}">
                <a16:creationId xmlns:a16="http://schemas.microsoft.com/office/drawing/2014/main" id="{CE5A75A1-9845-BE91-C6AF-3C8054481007}"/>
              </a:ext>
            </a:extLst>
          </p:cNvPr>
          <p:cNvSpPr>
            <a:spLocks noGrp="1"/>
          </p:cNvSpPr>
          <p:nvPr>
            <p:ph type="sldNum" sz="quarter" idx="12"/>
          </p:nvPr>
        </p:nvSpPr>
        <p:spPr/>
        <p:txBody>
          <a:bodyPr/>
          <a:lstStyle/>
          <a:p>
            <a:fld id="{CC057153-B650-4DEB-B370-79DDCFDCE934}" type="slidenum">
              <a:rPr lang="en-US" smtClean="0"/>
              <a:t>10</a:t>
            </a:fld>
            <a:endParaRPr lang="en-US"/>
          </a:p>
        </p:txBody>
      </p:sp>
    </p:spTree>
    <p:extLst>
      <p:ext uri="{BB962C8B-B14F-4D97-AF65-F5344CB8AC3E}">
        <p14:creationId xmlns:p14="http://schemas.microsoft.com/office/powerpoint/2010/main" val="3467645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12505-3D33-904D-54B1-9DEF7C37D503}"/>
              </a:ext>
            </a:extLst>
          </p:cNvPr>
          <p:cNvSpPr>
            <a:spLocks noGrp="1"/>
          </p:cNvSpPr>
          <p:nvPr>
            <p:ph type="title"/>
          </p:nvPr>
        </p:nvSpPr>
        <p:spPr/>
        <p:txBody>
          <a:bodyPr/>
          <a:lstStyle/>
          <a:p>
            <a:r>
              <a:rPr lang="en-US" dirty="0"/>
              <a:t>The Payload</a:t>
            </a:r>
          </a:p>
        </p:txBody>
      </p:sp>
      <p:sp>
        <p:nvSpPr>
          <p:cNvPr id="3" name="Content Placeholder 2">
            <a:extLst>
              <a:ext uri="{FF2B5EF4-FFF2-40B4-BE49-F238E27FC236}">
                <a16:creationId xmlns:a16="http://schemas.microsoft.com/office/drawing/2014/main" id="{63BF0BEB-4E01-99EB-38B0-EE52514B666F}"/>
              </a:ext>
            </a:extLst>
          </p:cNvPr>
          <p:cNvSpPr>
            <a:spLocks noGrp="1"/>
          </p:cNvSpPr>
          <p:nvPr>
            <p:ph idx="1"/>
          </p:nvPr>
        </p:nvSpPr>
        <p:spPr/>
        <p:txBody>
          <a:bodyPr/>
          <a:lstStyle/>
          <a:p>
            <a:r>
              <a:rPr lang="en-US" dirty="0"/>
              <a:t>Normally when fairies are unloaded, they run a function. This function, which removes a lighting effect, modifies memory in two places.</a:t>
            </a:r>
          </a:p>
          <a:p>
            <a:r>
              <a:rPr lang="en-US" dirty="0"/>
              <a:t>Runners use SRM to modify this function based on the first and second halves of the player's filename.</a:t>
            </a:r>
          </a:p>
          <a:p>
            <a:r>
              <a:rPr lang="en-US" dirty="0"/>
              <a:t>the first half of the filename sets all the grass polygons to a specific map exit within Kokiri Forest, and the second half to set the current cutscene value to 7, When the runner moves maps, it unloads the fairy and activates the effects of the SRM, which wrong warps the runner to the credits. </a:t>
            </a:r>
          </a:p>
        </p:txBody>
      </p:sp>
      <p:sp>
        <p:nvSpPr>
          <p:cNvPr id="4" name="Date Placeholder 3">
            <a:extLst>
              <a:ext uri="{FF2B5EF4-FFF2-40B4-BE49-F238E27FC236}">
                <a16:creationId xmlns:a16="http://schemas.microsoft.com/office/drawing/2014/main" id="{BDA2267A-986D-4F68-8D0D-E3A70293196B}"/>
              </a:ext>
            </a:extLst>
          </p:cNvPr>
          <p:cNvSpPr>
            <a:spLocks noGrp="1"/>
          </p:cNvSpPr>
          <p:nvPr>
            <p:ph type="dt" sz="half" idx="10"/>
          </p:nvPr>
        </p:nvSpPr>
        <p:spPr/>
        <p:txBody>
          <a:bodyPr/>
          <a:lstStyle/>
          <a:p>
            <a:r>
              <a:rPr lang="en-US"/>
              <a:t>2/24/2026</a:t>
            </a:r>
          </a:p>
        </p:txBody>
      </p:sp>
      <p:sp>
        <p:nvSpPr>
          <p:cNvPr id="5" name="Footer Placeholder 4">
            <a:extLst>
              <a:ext uri="{FF2B5EF4-FFF2-40B4-BE49-F238E27FC236}">
                <a16:creationId xmlns:a16="http://schemas.microsoft.com/office/drawing/2014/main" id="{391554DA-59E3-9DD8-5C24-99843B863A28}"/>
              </a:ext>
            </a:extLst>
          </p:cNvPr>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a:extLst>
              <a:ext uri="{FF2B5EF4-FFF2-40B4-BE49-F238E27FC236}">
                <a16:creationId xmlns:a16="http://schemas.microsoft.com/office/drawing/2014/main" id="{E68AF723-27E3-C16F-FAEE-E45EA013510D}"/>
              </a:ext>
            </a:extLst>
          </p:cNvPr>
          <p:cNvSpPr>
            <a:spLocks noGrp="1"/>
          </p:cNvSpPr>
          <p:nvPr>
            <p:ph type="sldNum" sz="quarter" idx="12"/>
          </p:nvPr>
        </p:nvSpPr>
        <p:spPr/>
        <p:txBody>
          <a:bodyPr/>
          <a:lstStyle/>
          <a:p>
            <a:fld id="{CC057153-B650-4DEB-B370-79DDCFDCE934}" type="slidenum">
              <a:rPr lang="en-US" smtClean="0"/>
              <a:t>11</a:t>
            </a:fld>
            <a:endParaRPr lang="en-US"/>
          </a:p>
        </p:txBody>
      </p:sp>
    </p:spTree>
    <p:extLst>
      <p:ext uri="{BB962C8B-B14F-4D97-AF65-F5344CB8AC3E}">
        <p14:creationId xmlns:p14="http://schemas.microsoft.com/office/powerpoint/2010/main" val="1447545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7" name="Straight Connector 16">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64B6745-2355-84A2-2112-604D622D67D2}"/>
              </a:ext>
            </a:extLst>
          </p:cNvPr>
          <p:cNvSpPr>
            <a:spLocks noGrp="1"/>
          </p:cNvSpPr>
          <p:nvPr>
            <p:ph type="title"/>
          </p:nvPr>
        </p:nvSpPr>
        <p:spPr>
          <a:xfrm>
            <a:off x="1109980" y="4206240"/>
            <a:ext cx="9966960" cy="1325880"/>
          </a:xfrm>
        </p:spPr>
        <p:txBody>
          <a:bodyPr vert="horz" lIns="91440" tIns="45720" rIns="91440" bIns="45720" rtlCol="0" anchor="b">
            <a:normAutofit/>
          </a:bodyPr>
          <a:lstStyle/>
          <a:p>
            <a:pPr algn="ctr">
              <a:lnSpc>
                <a:spcPct val="85000"/>
              </a:lnSpc>
            </a:pPr>
            <a:r>
              <a:rPr lang="en-US" sz="6600" b="1" cap="all"/>
              <a:t>And credits!</a:t>
            </a:r>
          </a:p>
        </p:txBody>
      </p:sp>
      <p:pic>
        <p:nvPicPr>
          <p:cNvPr id="8" name="Content Placeholder 7">
            <a:extLst>
              <a:ext uri="{FF2B5EF4-FFF2-40B4-BE49-F238E27FC236}">
                <a16:creationId xmlns:a16="http://schemas.microsoft.com/office/drawing/2014/main" id="{57538F6A-131A-4609-F9B6-8070CD58497E}"/>
              </a:ext>
            </a:extLst>
          </p:cNvPr>
          <p:cNvPicPr>
            <a:picLocks noGrp="1" noChangeAspect="1"/>
          </p:cNvPicPr>
          <p:nvPr>
            <p:ph idx="1"/>
          </p:nvPr>
        </p:nvPicPr>
        <p:blipFill>
          <a:blip r:embed="rId3"/>
          <a:srcRect l="109" t="309" r="-108" b="40811"/>
          <a:stretch>
            <a:fillRect/>
          </a:stretch>
        </p:blipFill>
        <p:spPr>
          <a:xfrm>
            <a:off x="243840" y="256540"/>
            <a:ext cx="11704320" cy="3876550"/>
          </a:xfrm>
          <a:prstGeom prst="rect">
            <a:avLst/>
          </a:prstGeom>
        </p:spPr>
      </p:pic>
      <p:sp>
        <p:nvSpPr>
          <p:cNvPr id="4" name="Date Placeholder 3">
            <a:extLst>
              <a:ext uri="{FF2B5EF4-FFF2-40B4-BE49-F238E27FC236}">
                <a16:creationId xmlns:a16="http://schemas.microsoft.com/office/drawing/2014/main" id="{AEFD89B0-8211-FBDF-3351-DE42E92ECB4A}"/>
              </a:ext>
            </a:extLst>
          </p:cNvPr>
          <p:cNvSpPr>
            <a:spLocks noGrp="1"/>
          </p:cNvSpPr>
          <p:nvPr>
            <p:ph type="dt" sz="half" idx="10"/>
          </p:nvPr>
        </p:nvSpPr>
        <p:spPr>
          <a:xfrm>
            <a:off x="1142996" y="6223828"/>
            <a:ext cx="2329074" cy="365125"/>
          </a:xfrm>
        </p:spPr>
        <p:txBody>
          <a:bodyPr vert="horz" lIns="91440" tIns="45720" rIns="91440" bIns="45720" rtlCol="0" anchor="ctr">
            <a:normAutofit/>
          </a:bodyPr>
          <a:lstStyle/>
          <a:p>
            <a:pPr defTabSz="914400">
              <a:spcAft>
                <a:spcPts val="600"/>
              </a:spcAft>
            </a:pPr>
            <a:r>
              <a:rPr lang="en-US"/>
              <a:t>2/24/2026</a:t>
            </a:r>
          </a:p>
        </p:txBody>
      </p:sp>
      <p:sp>
        <p:nvSpPr>
          <p:cNvPr id="5" name="Footer Placeholder 4">
            <a:extLst>
              <a:ext uri="{FF2B5EF4-FFF2-40B4-BE49-F238E27FC236}">
                <a16:creationId xmlns:a16="http://schemas.microsoft.com/office/drawing/2014/main" id="{2310F143-8368-B6C0-BDD5-B4A0B42FA3BF}"/>
              </a:ext>
            </a:extLst>
          </p:cNvPr>
          <p:cNvSpPr>
            <a:spLocks noGrp="1"/>
          </p:cNvSpPr>
          <p:nvPr>
            <p:ph type="ftr" sz="quarter" idx="11"/>
          </p:nvPr>
        </p:nvSpPr>
        <p:spPr>
          <a:xfrm>
            <a:off x="3949148" y="6223828"/>
            <a:ext cx="4717774" cy="365125"/>
          </a:xfrm>
        </p:spPr>
        <p:txBody>
          <a:bodyPr vert="horz" lIns="91440" tIns="45720" rIns="91440" bIns="45720" rtlCol="0" anchor="ctr">
            <a:normAutofit/>
          </a:bodyPr>
          <a:lstStyle/>
          <a:p>
            <a:pPr defTabSz="914400">
              <a:spcAft>
                <a:spcPts val="600"/>
              </a:spcAft>
            </a:pPr>
            <a:r>
              <a:rPr lang="en-US" kern="1200">
                <a:latin typeface="+mn-lt"/>
                <a:ea typeface="+mn-ea"/>
                <a:cs typeface="+mn-cs"/>
              </a:rPr>
              <a:t>Rebecca Reid-Ocarina of Time: Beaten in 4 minutes-CUUG</a:t>
            </a:r>
          </a:p>
        </p:txBody>
      </p:sp>
      <p:sp>
        <p:nvSpPr>
          <p:cNvPr id="6" name="Slide Number Placeholder 5">
            <a:extLst>
              <a:ext uri="{FF2B5EF4-FFF2-40B4-BE49-F238E27FC236}">
                <a16:creationId xmlns:a16="http://schemas.microsoft.com/office/drawing/2014/main" id="{9921C3E7-C601-7A56-5A13-CCB7A15C82BB}"/>
              </a:ext>
            </a:extLst>
          </p:cNvPr>
          <p:cNvSpPr>
            <a:spLocks noGrp="1"/>
          </p:cNvSpPr>
          <p:nvPr>
            <p:ph type="sldNum" sz="quarter" idx="12"/>
          </p:nvPr>
        </p:nvSpPr>
        <p:spPr>
          <a:xfrm>
            <a:off x="9329530" y="6223828"/>
            <a:ext cx="1706217" cy="365125"/>
          </a:xfrm>
        </p:spPr>
        <p:txBody>
          <a:bodyPr vert="horz" lIns="91440" tIns="45720" rIns="91440" bIns="45720" rtlCol="0" anchor="ctr">
            <a:normAutofit/>
          </a:bodyPr>
          <a:lstStyle/>
          <a:p>
            <a:pPr defTabSz="914400">
              <a:spcAft>
                <a:spcPts val="600"/>
              </a:spcAft>
            </a:pPr>
            <a:fld id="{CC057153-B650-4DEB-B370-79DDCFDCE934}" type="slidenum">
              <a:rPr lang="en-US" smtClean="0"/>
              <a:pPr defTabSz="914400">
                <a:spcAft>
                  <a:spcPts val="600"/>
                </a:spcAft>
              </a:pPr>
              <a:t>12</a:t>
            </a:fld>
            <a:endParaRPr lang="en-US"/>
          </a:p>
        </p:txBody>
      </p:sp>
    </p:spTree>
    <p:extLst>
      <p:ext uri="{BB962C8B-B14F-4D97-AF65-F5344CB8AC3E}">
        <p14:creationId xmlns:p14="http://schemas.microsoft.com/office/powerpoint/2010/main" val="3222400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013EC-46C0-379C-36D1-733B370D20E3}"/>
              </a:ext>
            </a:extLst>
          </p:cNvPr>
          <p:cNvSpPr>
            <a:spLocks noGrp="1"/>
          </p:cNvSpPr>
          <p:nvPr>
            <p:ph type="title"/>
          </p:nvPr>
        </p:nvSpPr>
        <p:spPr/>
        <p:txBody>
          <a:bodyPr/>
          <a:lstStyle/>
          <a:p>
            <a:r>
              <a:rPr lang="en-US" dirty="0"/>
              <a:t>Bonus: Could this have been prevented?</a:t>
            </a:r>
          </a:p>
        </p:txBody>
      </p:sp>
      <p:sp>
        <p:nvSpPr>
          <p:cNvPr id="3" name="Content Placeholder 2">
            <a:extLst>
              <a:ext uri="{FF2B5EF4-FFF2-40B4-BE49-F238E27FC236}">
                <a16:creationId xmlns:a16="http://schemas.microsoft.com/office/drawing/2014/main" id="{B54AC48E-B76E-BB38-9BB4-AC035E4E515F}"/>
              </a:ext>
            </a:extLst>
          </p:cNvPr>
          <p:cNvSpPr>
            <a:spLocks noGrp="1"/>
          </p:cNvSpPr>
          <p:nvPr>
            <p:ph idx="1"/>
          </p:nvPr>
        </p:nvSpPr>
        <p:spPr/>
        <p:txBody>
          <a:bodyPr/>
          <a:lstStyle/>
          <a:p>
            <a:r>
              <a:rPr lang="en-US" dirty="0"/>
              <a:t>I personally think any method used to prevent this would have either made the game file too large to fit on the game cartridge, or was unknown to programmers at the time. </a:t>
            </a:r>
          </a:p>
          <a:p>
            <a:r>
              <a:rPr lang="en-US" dirty="0"/>
              <a:t>For example, a protection could be Non-executable stack. However, the game made heavy use of code on the stack, and changing this could have increased development time by a lot. Most of Nintendo’s previous games also used executable stacks, so it was likely unknown or not a viable option for them.</a:t>
            </a:r>
          </a:p>
          <a:p>
            <a:r>
              <a:rPr lang="en-US" dirty="0"/>
              <a:t>In addition, this was one of the first 3D games ever. The architecture had to be made from scratch, with little/no material to re-use or learn from.</a:t>
            </a:r>
          </a:p>
          <a:p>
            <a:r>
              <a:rPr lang="en-US" dirty="0"/>
              <a:t>These days, modern games make heavy use of updates over the internet, which was not an option for physical cartridges.</a:t>
            </a:r>
          </a:p>
        </p:txBody>
      </p:sp>
      <p:sp>
        <p:nvSpPr>
          <p:cNvPr id="4" name="Date Placeholder 3">
            <a:extLst>
              <a:ext uri="{FF2B5EF4-FFF2-40B4-BE49-F238E27FC236}">
                <a16:creationId xmlns:a16="http://schemas.microsoft.com/office/drawing/2014/main" id="{3225D609-ABD5-F6F3-4D13-402D3146FD2C}"/>
              </a:ext>
            </a:extLst>
          </p:cNvPr>
          <p:cNvSpPr>
            <a:spLocks noGrp="1"/>
          </p:cNvSpPr>
          <p:nvPr>
            <p:ph type="dt" sz="half" idx="10"/>
          </p:nvPr>
        </p:nvSpPr>
        <p:spPr/>
        <p:txBody>
          <a:bodyPr/>
          <a:lstStyle/>
          <a:p>
            <a:r>
              <a:rPr lang="en-US"/>
              <a:t>2/24/2026</a:t>
            </a:r>
          </a:p>
        </p:txBody>
      </p:sp>
      <p:sp>
        <p:nvSpPr>
          <p:cNvPr id="5" name="Footer Placeholder 4">
            <a:extLst>
              <a:ext uri="{FF2B5EF4-FFF2-40B4-BE49-F238E27FC236}">
                <a16:creationId xmlns:a16="http://schemas.microsoft.com/office/drawing/2014/main" id="{6E3A1834-E0C8-34A2-747C-6BA4C99E9AEE}"/>
              </a:ext>
            </a:extLst>
          </p:cNvPr>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a:extLst>
              <a:ext uri="{FF2B5EF4-FFF2-40B4-BE49-F238E27FC236}">
                <a16:creationId xmlns:a16="http://schemas.microsoft.com/office/drawing/2014/main" id="{60D0EC31-D2C5-B91B-C20F-6449BFA30B22}"/>
              </a:ext>
            </a:extLst>
          </p:cNvPr>
          <p:cNvSpPr>
            <a:spLocks noGrp="1"/>
          </p:cNvSpPr>
          <p:nvPr>
            <p:ph type="sldNum" sz="quarter" idx="12"/>
          </p:nvPr>
        </p:nvSpPr>
        <p:spPr/>
        <p:txBody>
          <a:bodyPr/>
          <a:lstStyle/>
          <a:p>
            <a:fld id="{CC057153-B650-4DEB-B370-79DDCFDCE934}" type="slidenum">
              <a:rPr lang="en-US" smtClean="0"/>
              <a:t>13</a:t>
            </a:fld>
            <a:endParaRPr lang="en-US"/>
          </a:p>
        </p:txBody>
      </p:sp>
    </p:spTree>
    <p:extLst>
      <p:ext uri="{BB962C8B-B14F-4D97-AF65-F5344CB8AC3E}">
        <p14:creationId xmlns:p14="http://schemas.microsoft.com/office/powerpoint/2010/main" val="938944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31E6-6A50-716E-E8A3-131396F9C5AC}"/>
              </a:ext>
            </a:extLst>
          </p:cNvPr>
          <p:cNvSpPr>
            <a:spLocks noGrp="1"/>
          </p:cNvSpPr>
          <p:nvPr>
            <p:ph type="title"/>
          </p:nvPr>
        </p:nvSpPr>
        <p:spPr/>
        <p:txBody>
          <a:bodyPr/>
          <a:lstStyle/>
          <a:p>
            <a:r>
              <a:rPr lang="en-US" dirty="0"/>
              <a:t>Bonus: The fairy code</a:t>
            </a:r>
          </a:p>
        </p:txBody>
      </p:sp>
      <p:sp>
        <p:nvSpPr>
          <p:cNvPr id="3" name="Content Placeholder 2">
            <a:extLst>
              <a:ext uri="{FF2B5EF4-FFF2-40B4-BE49-F238E27FC236}">
                <a16:creationId xmlns:a16="http://schemas.microsoft.com/office/drawing/2014/main" id="{3D9E8535-F406-E592-5F82-9DB8E75FD6E8}"/>
              </a:ext>
            </a:extLst>
          </p:cNvPr>
          <p:cNvSpPr>
            <a:spLocks noGrp="1"/>
          </p:cNvSpPr>
          <p:nvPr>
            <p:ph sz="half" idx="1"/>
          </p:nvPr>
        </p:nvSpPr>
        <p:spPr/>
        <p:txBody>
          <a:bodyPr>
            <a:noAutofit/>
          </a:bodyPr>
          <a:lstStyle/>
          <a:p>
            <a:pPr rtl="0">
              <a:spcBef>
                <a:spcPts val="0"/>
              </a:spcBef>
              <a:buNone/>
            </a:pPr>
            <a:r>
              <a:rPr lang="en-US" sz="1200" b="1" i="1" u="none" strike="noStrike" dirty="0">
                <a:solidFill>
                  <a:srgbClr val="4A86E8"/>
                </a:solidFill>
                <a:effectLst/>
                <a:latin typeface="Courier New" panose="02070309020205020404" pitchFamily="49" charset="0"/>
              </a:rPr>
              <a:t>void </a:t>
            </a:r>
            <a:r>
              <a:rPr lang="en-US" sz="1200" b="1" i="0" u="none" strike="noStrike" dirty="0" err="1">
                <a:solidFill>
                  <a:srgbClr val="38761D"/>
                </a:solidFill>
                <a:effectLst/>
                <a:latin typeface="Courier New" panose="02070309020205020404" pitchFamily="49" charset="0"/>
              </a:rPr>
              <a:t>LightContext_RemoveLight</a:t>
            </a:r>
            <a:r>
              <a:rPr lang="en-US" sz="1200" b="1" i="0" u="none" strike="noStrike" dirty="0">
                <a:solidFill>
                  <a:srgbClr val="000000"/>
                </a:solidFill>
                <a:effectLst/>
                <a:latin typeface="Courier New" panose="02070309020205020404" pitchFamily="49" charset="0"/>
              </a:rPr>
              <a:t>(</a:t>
            </a:r>
            <a:r>
              <a:rPr lang="en-US" sz="1200" b="1" i="0" u="none" strike="noStrike" dirty="0" err="1">
                <a:solidFill>
                  <a:srgbClr val="000000"/>
                </a:solidFill>
                <a:effectLst/>
                <a:latin typeface="Courier New" panose="02070309020205020404" pitchFamily="49" charset="0"/>
              </a:rPr>
              <a:t>GlobalContext</a:t>
            </a:r>
            <a:r>
              <a:rPr lang="en-US" sz="1200" b="1" i="0" u="none" strike="noStrike" dirty="0">
                <a:solidFill>
                  <a:srgbClr val="000000"/>
                </a:solidFill>
                <a:effectLst/>
                <a:latin typeface="Courier New" panose="02070309020205020404" pitchFamily="49" charset="0"/>
              </a:rPr>
              <a:t>* </a:t>
            </a:r>
            <a:r>
              <a:rPr lang="en-US" sz="1200" b="1" i="0" u="none" strike="noStrike" dirty="0" err="1">
                <a:solidFill>
                  <a:srgbClr val="000000"/>
                </a:solidFill>
                <a:effectLst/>
                <a:latin typeface="Courier New" panose="02070309020205020404" pitchFamily="49" charset="0"/>
              </a:rPr>
              <a:t>globalCtx</a:t>
            </a:r>
            <a:r>
              <a:rPr lang="en-US" sz="1200" b="1" i="0" u="none" strike="noStrike" dirty="0">
                <a:solidFill>
                  <a:srgbClr val="000000"/>
                </a:solidFill>
                <a:effectLst/>
                <a:latin typeface="Courier New" panose="02070309020205020404" pitchFamily="49" charset="0"/>
              </a:rPr>
              <a:t>, </a:t>
            </a:r>
            <a:r>
              <a:rPr lang="en-US" sz="1200" b="1" i="0" u="none" strike="noStrike" dirty="0" err="1">
                <a:solidFill>
                  <a:srgbClr val="000000"/>
                </a:solidFill>
                <a:effectLst/>
                <a:latin typeface="Courier New" panose="02070309020205020404" pitchFamily="49" charset="0"/>
              </a:rPr>
              <a:t>LightContext</a:t>
            </a:r>
            <a:r>
              <a:rPr lang="en-US" sz="1200" b="1" i="0" u="none" strike="noStrike" dirty="0">
                <a:solidFill>
                  <a:srgbClr val="000000"/>
                </a:solidFill>
                <a:effectLst/>
                <a:latin typeface="Courier New" panose="02070309020205020404" pitchFamily="49" charset="0"/>
              </a:rPr>
              <a:t>* </a:t>
            </a:r>
            <a:r>
              <a:rPr lang="en-US" sz="1200" b="1" i="0" u="none" strike="noStrike" dirty="0" err="1">
                <a:solidFill>
                  <a:srgbClr val="000000"/>
                </a:solidFill>
                <a:effectLst/>
                <a:latin typeface="Courier New" panose="02070309020205020404" pitchFamily="49" charset="0"/>
              </a:rPr>
              <a:t>lightCtx</a:t>
            </a:r>
            <a:r>
              <a:rPr lang="en-US" sz="1200" b="1" i="0" u="none" strike="noStrike" dirty="0">
                <a:solidFill>
                  <a:srgbClr val="000000"/>
                </a:solidFill>
                <a:effectLst/>
                <a:latin typeface="Courier New" panose="02070309020205020404" pitchFamily="49" charset="0"/>
              </a:rPr>
              <a:t>, </a:t>
            </a:r>
            <a:r>
              <a:rPr lang="en-US" sz="1200" b="1" i="0" u="none" strike="noStrike" dirty="0" err="1">
                <a:solidFill>
                  <a:srgbClr val="000000"/>
                </a:solidFill>
                <a:effectLst/>
                <a:latin typeface="Courier New" panose="02070309020205020404" pitchFamily="49" charset="0"/>
              </a:rPr>
              <a:t>LightNode</a:t>
            </a:r>
            <a:r>
              <a:rPr lang="en-US" sz="1200" b="1" i="0" u="none" strike="noStrike" dirty="0">
                <a:solidFill>
                  <a:srgbClr val="000000"/>
                </a:solidFill>
                <a:effectLst/>
                <a:latin typeface="Courier New" panose="02070309020205020404" pitchFamily="49" charset="0"/>
              </a:rPr>
              <a:t>* node) {</a:t>
            </a:r>
            <a:endParaRPr lang="en-US" sz="1050" dirty="0">
              <a:effectLst/>
            </a:endParaRPr>
          </a:p>
          <a:p>
            <a:pPr rtl="0">
              <a:spcBef>
                <a:spcPts val="0"/>
              </a:spcBef>
              <a:buNone/>
            </a:pPr>
            <a:r>
              <a:rPr lang="en-US" sz="1200" b="1" i="0" u="none" strike="noStrike" dirty="0">
                <a:solidFill>
                  <a:srgbClr val="FF0000"/>
                </a:solidFill>
                <a:effectLst/>
                <a:latin typeface="Courier New" panose="02070309020205020404" pitchFamily="49" charset="0"/>
              </a:rPr>
              <a:t> if </a:t>
            </a:r>
            <a:r>
              <a:rPr lang="en-US" sz="1200" b="1" i="0" u="none" strike="noStrike" dirty="0">
                <a:solidFill>
                  <a:srgbClr val="000000"/>
                </a:solidFill>
                <a:effectLst/>
                <a:latin typeface="Courier New" panose="02070309020205020404" pitchFamily="49" charset="0"/>
              </a:rPr>
              <a:t>(node != </a:t>
            </a:r>
            <a:r>
              <a:rPr lang="en-US" sz="1200" b="1" i="0" u="none" strike="noStrike" dirty="0">
                <a:solidFill>
                  <a:srgbClr val="9900FF"/>
                </a:solidFill>
                <a:effectLst/>
                <a:latin typeface="Courier New" panose="02070309020205020404" pitchFamily="49" charset="0"/>
              </a:rPr>
              <a:t>NULL</a:t>
            </a:r>
            <a:r>
              <a:rPr lang="en-US" sz="1200" b="1" i="0" u="none" strike="noStrike" dirty="0">
                <a:solidFill>
                  <a:srgbClr val="000000"/>
                </a:solidFill>
                <a:effectLst/>
                <a:latin typeface="Courier New" panose="02070309020205020404" pitchFamily="49" charset="0"/>
              </a:rPr>
              <a:t>) {</a:t>
            </a:r>
            <a:endParaRPr lang="en-US" sz="1050" dirty="0">
              <a:effectLst/>
            </a:endParaRPr>
          </a:p>
          <a:p>
            <a:pPr rtl="0">
              <a:spcBef>
                <a:spcPts val="0"/>
              </a:spcBef>
              <a:buNone/>
            </a:pPr>
            <a:r>
              <a:rPr lang="en-US" sz="1200" b="1" i="0" u="none" strike="noStrike" dirty="0">
                <a:solidFill>
                  <a:srgbClr val="000000"/>
                </a:solidFill>
                <a:effectLst/>
                <a:latin typeface="Courier New" panose="02070309020205020404" pitchFamily="49" charset="0"/>
              </a:rPr>
              <a:t>     </a:t>
            </a:r>
            <a:r>
              <a:rPr lang="en-US" sz="1200" b="1" i="0" u="none" strike="noStrike" dirty="0">
                <a:solidFill>
                  <a:srgbClr val="FF0000"/>
                </a:solidFill>
                <a:effectLst/>
                <a:latin typeface="Courier New" panose="02070309020205020404" pitchFamily="49" charset="0"/>
              </a:rPr>
              <a:t>if </a:t>
            </a:r>
            <a:r>
              <a:rPr lang="en-US" sz="1200" b="1" i="0" u="none" strike="noStrike" dirty="0">
                <a:solidFill>
                  <a:srgbClr val="000000"/>
                </a:solidFill>
                <a:effectLst/>
                <a:latin typeface="Courier New" panose="02070309020205020404" pitchFamily="49" charset="0"/>
              </a:rPr>
              <a:t>(node-&gt;</a:t>
            </a:r>
            <a:r>
              <a:rPr lang="en-US" sz="1200" b="1" i="0" u="none" strike="noStrike" dirty="0" err="1">
                <a:solidFill>
                  <a:srgbClr val="000000"/>
                </a:solidFill>
                <a:effectLst/>
                <a:latin typeface="Courier New" panose="02070309020205020404" pitchFamily="49" charset="0"/>
              </a:rPr>
              <a:t>prev</a:t>
            </a:r>
            <a:r>
              <a:rPr lang="en-US" sz="1200" b="1" i="0" u="none" strike="noStrike" dirty="0">
                <a:solidFill>
                  <a:srgbClr val="000000"/>
                </a:solidFill>
                <a:effectLst/>
                <a:latin typeface="Courier New" panose="02070309020205020404" pitchFamily="49" charset="0"/>
              </a:rPr>
              <a:t> != </a:t>
            </a:r>
            <a:r>
              <a:rPr lang="en-US" sz="1200" b="1" i="0" u="none" strike="noStrike" dirty="0">
                <a:solidFill>
                  <a:srgbClr val="9900FF"/>
                </a:solidFill>
                <a:effectLst/>
                <a:latin typeface="Courier New" panose="02070309020205020404" pitchFamily="49" charset="0"/>
              </a:rPr>
              <a:t>NULL</a:t>
            </a:r>
            <a:r>
              <a:rPr lang="en-US" sz="1200" b="1" i="0" u="none" strike="noStrike" dirty="0">
                <a:solidFill>
                  <a:srgbClr val="000000"/>
                </a:solidFill>
                <a:effectLst/>
                <a:latin typeface="Courier New" panose="02070309020205020404" pitchFamily="49" charset="0"/>
              </a:rPr>
              <a:t>) {</a:t>
            </a:r>
            <a:endParaRPr lang="en-US" sz="1050" dirty="0">
              <a:effectLst/>
            </a:endParaRPr>
          </a:p>
          <a:p>
            <a:pPr rtl="0">
              <a:spcBef>
                <a:spcPts val="0"/>
              </a:spcBef>
              <a:buNone/>
            </a:pPr>
            <a:r>
              <a:rPr lang="en-US" sz="1200" b="1" i="0" u="none" strike="noStrike" dirty="0">
                <a:solidFill>
                  <a:srgbClr val="000000"/>
                </a:solidFill>
                <a:effectLst/>
                <a:latin typeface="Courier New" panose="02070309020205020404" pitchFamily="49" charset="0"/>
              </a:rPr>
              <a:t>         node-&gt;</a:t>
            </a:r>
            <a:r>
              <a:rPr lang="en-US" sz="1200" b="1" i="0" u="none" strike="noStrike" dirty="0" err="1">
                <a:solidFill>
                  <a:srgbClr val="000000"/>
                </a:solidFill>
                <a:effectLst/>
                <a:latin typeface="Courier New" panose="02070309020205020404" pitchFamily="49" charset="0"/>
              </a:rPr>
              <a:t>prev</a:t>
            </a:r>
            <a:r>
              <a:rPr lang="en-US" sz="1200" b="1" i="0" u="none" strike="noStrike" dirty="0">
                <a:solidFill>
                  <a:srgbClr val="000000"/>
                </a:solidFill>
                <a:effectLst/>
                <a:latin typeface="Courier New" panose="02070309020205020404" pitchFamily="49" charset="0"/>
              </a:rPr>
              <a:t>-&gt;next = node-&gt;next;</a:t>
            </a:r>
            <a:endParaRPr lang="en-US" sz="1050" dirty="0">
              <a:effectLst/>
            </a:endParaRPr>
          </a:p>
          <a:p>
            <a:pPr rtl="0">
              <a:spcBef>
                <a:spcPts val="0"/>
              </a:spcBef>
              <a:buNone/>
            </a:pPr>
            <a:r>
              <a:rPr lang="en-US" sz="1200" b="1" i="0" u="none" strike="noStrike" dirty="0">
                <a:solidFill>
                  <a:srgbClr val="000000"/>
                </a:solidFill>
                <a:effectLst/>
                <a:latin typeface="Courier New" panose="02070309020205020404" pitchFamily="49" charset="0"/>
              </a:rPr>
              <a:t>     } </a:t>
            </a:r>
            <a:r>
              <a:rPr lang="en-US" sz="1200" b="1" i="0" u="none" strike="noStrike" dirty="0">
                <a:solidFill>
                  <a:srgbClr val="FF0000"/>
                </a:solidFill>
                <a:effectLst/>
                <a:latin typeface="Courier New" panose="02070309020205020404" pitchFamily="49" charset="0"/>
              </a:rPr>
              <a:t>else </a:t>
            </a:r>
            <a:r>
              <a:rPr lang="en-US" sz="1200" b="1" i="0" u="none" strike="noStrike" dirty="0">
                <a:solidFill>
                  <a:srgbClr val="000000"/>
                </a:solidFill>
                <a:effectLst/>
                <a:latin typeface="Courier New" panose="02070309020205020404" pitchFamily="49" charset="0"/>
              </a:rPr>
              <a:t>{</a:t>
            </a:r>
            <a:endParaRPr lang="en-US" sz="1050" dirty="0">
              <a:effectLst/>
            </a:endParaRPr>
          </a:p>
          <a:p>
            <a:pPr rtl="0">
              <a:spcBef>
                <a:spcPts val="0"/>
              </a:spcBef>
              <a:buNone/>
            </a:pPr>
            <a:r>
              <a:rPr lang="en-US" sz="1200" b="1" i="0" u="none" strike="noStrike" dirty="0">
                <a:solidFill>
                  <a:srgbClr val="000000"/>
                </a:solidFill>
                <a:effectLst/>
                <a:latin typeface="Courier New" panose="02070309020205020404" pitchFamily="49" charset="0"/>
              </a:rPr>
              <a:t>         </a:t>
            </a:r>
            <a:r>
              <a:rPr lang="en-US" sz="1200" b="1" i="0" u="none" strike="noStrike" dirty="0" err="1">
                <a:solidFill>
                  <a:srgbClr val="000000"/>
                </a:solidFill>
                <a:effectLst/>
                <a:latin typeface="Courier New" panose="02070309020205020404" pitchFamily="49" charset="0"/>
              </a:rPr>
              <a:t>lightCtx</a:t>
            </a:r>
            <a:r>
              <a:rPr lang="en-US" sz="1200" b="1" i="0" u="none" strike="noStrike" dirty="0">
                <a:solidFill>
                  <a:srgbClr val="000000"/>
                </a:solidFill>
                <a:effectLst/>
                <a:latin typeface="Courier New" panose="02070309020205020404" pitchFamily="49" charset="0"/>
              </a:rPr>
              <a:t>-&gt;</a:t>
            </a:r>
            <a:r>
              <a:rPr lang="en-US" sz="1200" b="1" i="0" u="none" strike="noStrike" dirty="0" err="1">
                <a:solidFill>
                  <a:srgbClr val="000000"/>
                </a:solidFill>
                <a:effectLst/>
                <a:latin typeface="Courier New" panose="02070309020205020404" pitchFamily="49" charset="0"/>
              </a:rPr>
              <a:t>listHead</a:t>
            </a:r>
            <a:r>
              <a:rPr lang="en-US" sz="1200" b="1" i="0" u="none" strike="noStrike" dirty="0">
                <a:solidFill>
                  <a:srgbClr val="000000"/>
                </a:solidFill>
                <a:effectLst/>
                <a:latin typeface="Courier New" panose="02070309020205020404" pitchFamily="49" charset="0"/>
              </a:rPr>
              <a:t> = node-&gt;next;</a:t>
            </a:r>
            <a:endParaRPr lang="en-US" sz="1050" dirty="0">
              <a:effectLst/>
            </a:endParaRPr>
          </a:p>
          <a:p>
            <a:pPr rtl="0">
              <a:spcBef>
                <a:spcPts val="0"/>
              </a:spcBef>
              <a:buNone/>
            </a:pPr>
            <a:r>
              <a:rPr lang="en-US" sz="1200" b="1" i="0" u="none" strike="noStrike" dirty="0">
                <a:solidFill>
                  <a:srgbClr val="000000"/>
                </a:solidFill>
                <a:effectLst/>
                <a:latin typeface="Courier New" panose="02070309020205020404" pitchFamily="49" charset="0"/>
              </a:rPr>
              <a:t>     }</a:t>
            </a:r>
            <a:endParaRPr lang="en-US" sz="1050" dirty="0">
              <a:effectLst/>
            </a:endParaRPr>
          </a:p>
          <a:p>
            <a:pPr>
              <a:spcBef>
                <a:spcPts val="0"/>
              </a:spcBef>
              <a:buNone/>
            </a:pPr>
            <a:endParaRPr lang="en-US" sz="1050" dirty="0"/>
          </a:p>
          <a:p>
            <a:pPr rtl="0">
              <a:spcBef>
                <a:spcPts val="0"/>
              </a:spcBef>
              <a:buNone/>
            </a:pPr>
            <a:r>
              <a:rPr lang="en-US" sz="1200" b="1" i="0" u="none" strike="noStrike" dirty="0">
                <a:solidFill>
                  <a:srgbClr val="000000"/>
                </a:solidFill>
                <a:effectLst/>
                <a:latin typeface="Courier New" panose="02070309020205020404" pitchFamily="49" charset="0"/>
              </a:rPr>
              <a:t>     </a:t>
            </a:r>
            <a:r>
              <a:rPr lang="en-US" sz="1200" b="1" i="0" u="none" strike="noStrike" dirty="0">
                <a:solidFill>
                  <a:srgbClr val="FF0000"/>
                </a:solidFill>
                <a:effectLst/>
                <a:latin typeface="Courier New" panose="02070309020205020404" pitchFamily="49" charset="0"/>
              </a:rPr>
              <a:t>if </a:t>
            </a:r>
            <a:r>
              <a:rPr lang="en-US" sz="1200" b="1" i="0" u="none" strike="noStrike" dirty="0">
                <a:solidFill>
                  <a:srgbClr val="000000"/>
                </a:solidFill>
                <a:effectLst/>
                <a:latin typeface="Courier New" panose="02070309020205020404" pitchFamily="49" charset="0"/>
              </a:rPr>
              <a:t>(node-&gt;next != </a:t>
            </a:r>
            <a:r>
              <a:rPr lang="en-US" sz="1200" b="1" i="0" u="none" strike="noStrike" dirty="0">
                <a:solidFill>
                  <a:srgbClr val="9900FF"/>
                </a:solidFill>
                <a:effectLst/>
                <a:latin typeface="Courier New" panose="02070309020205020404" pitchFamily="49" charset="0"/>
              </a:rPr>
              <a:t>NULL</a:t>
            </a:r>
            <a:r>
              <a:rPr lang="en-US" sz="1200" b="1" i="0" u="none" strike="noStrike" dirty="0">
                <a:solidFill>
                  <a:srgbClr val="000000"/>
                </a:solidFill>
                <a:effectLst/>
                <a:latin typeface="Courier New" panose="02070309020205020404" pitchFamily="49" charset="0"/>
              </a:rPr>
              <a:t>) {</a:t>
            </a:r>
            <a:endParaRPr lang="en-US" sz="1050" dirty="0">
              <a:effectLst/>
            </a:endParaRPr>
          </a:p>
          <a:p>
            <a:pPr rtl="0">
              <a:spcBef>
                <a:spcPts val="0"/>
              </a:spcBef>
              <a:buNone/>
            </a:pPr>
            <a:r>
              <a:rPr lang="en-US" sz="1200" b="1" i="0" u="none" strike="noStrike" dirty="0">
                <a:solidFill>
                  <a:srgbClr val="000000"/>
                </a:solidFill>
                <a:effectLst/>
                <a:latin typeface="Courier New" panose="02070309020205020404" pitchFamily="49" charset="0"/>
              </a:rPr>
              <a:t>         node-&gt;next-&gt;</a:t>
            </a:r>
            <a:r>
              <a:rPr lang="en-US" sz="1200" b="1" i="0" u="none" strike="noStrike" dirty="0" err="1">
                <a:solidFill>
                  <a:srgbClr val="000000"/>
                </a:solidFill>
                <a:effectLst/>
                <a:latin typeface="Courier New" panose="02070309020205020404" pitchFamily="49" charset="0"/>
              </a:rPr>
              <a:t>prev</a:t>
            </a:r>
            <a:r>
              <a:rPr lang="en-US" sz="1200" b="1" i="0" u="none" strike="noStrike" dirty="0">
                <a:solidFill>
                  <a:srgbClr val="000000"/>
                </a:solidFill>
                <a:effectLst/>
                <a:latin typeface="Courier New" panose="02070309020205020404" pitchFamily="49" charset="0"/>
              </a:rPr>
              <a:t> = node-&gt;</a:t>
            </a:r>
            <a:r>
              <a:rPr lang="en-US" sz="1200" b="1" i="0" u="none" strike="noStrike" dirty="0" err="1">
                <a:solidFill>
                  <a:srgbClr val="000000"/>
                </a:solidFill>
                <a:effectLst/>
                <a:latin typeface="Courier New" panose="02070309020205020404" pitchFamily="49" charset="0"/>
              </a:rPr>
              <a:t>prev</a:t>
            </a:r>
            <a:r>
              <a:rPr lang="en-US" sz="1200" b="1" i="0" u="none" strike="noStrike" dirty="0">
                <a:solidFill>
                  <a:srgbClr val="000000"/>
                </a:solidFill>
                <a:effectLst/>
                <a:latin typeface="Courier New" panose="02070309020205020404" pitchFamily="49" charset="0"/>
              </a:rPr>
              <a:t>;</a:t>
            </a:r>
            <a:endParaRPr lang="en-US" sz="1050" dirty="0">
              <a:effectLst/>
            </a:endParaRPr>
          </a:p>
          <a:p>
            <a:pPr rtl="0">
              <a:spcBef>
                <a:spcPts val="0"/>
              </a:spcBef>
              <a:buNone/>
            </a:pPr>
            <a:r>
              <a:rPr lang="en-US" sz="1200" b="1" i="0" u="none" strike="noStrike" dirty="0">
                <a:solidFill>
                  <a:srgbClr val="000000"/>
                </a:solidFill>
                <a:effectLst/>
                <a:latin typeface="Courier New" panose="02070309020205020404" pitchFamily="49" charset="0"/>
              </a:rPr>
              <a:t>     }</a:t>
            </a:r>
            <a:endParaRPr lang="en-US" sz="1050" dirty="0">
              <a:effectLst/>
            </a:endParaRPr>
          </a:p>
          <a:p>
            <a:pPr>
              <a:spcBef>
                <a:spcPts val="0"/>
              </a:spcBef>
              <a:buNone/>
            </a:pPr>
            <a:endParaRPr lang="en-US" sz="1050" dirty="0"/>
          </a:p>
          <a:p>
            <a:pPr rtl="0">
              <a:spcBef>
                <a:spcPts val="0"/>
              </a:spcBef>
              <a:buNone/>
            </a:pPr>
            <a:r>
              <a:rPr lang="en-US" sz="1200" b="1" i="0" u="none" strike="noStrike" dirty="0">
                <a:solidFill>
                  <a:srgbClr val="000000"/>
                </a:solidFill>
                <a:effectLst/>
                <a:latin typeface="Courier New" panose="02070309020205020404" pitchFamily="49" charset="0"/>
              </a:rPr>
              <a:t>     </a:t>
            </a:r>
            <a:r>
              <a:rPr lang="en-US" sz="1200" b="1" i="0" u="none" strike="noStrike" dirty="0" err="1">
                <a:solidFill>
                  <a:srgbClr val="4A86E8"/>
                </a:solidFill>
                <a:effectLst/>
                <a:latin typeface="Courier New" panose="02070309020205020404" pitchFamily="49" charset="0"/>
              </a:rPr>
              <a:t>Lights_FreeNode</a:t>
            </a:r>
            <a:r>
              <a:rPr lang="en-US" sz="1200" b="1" i="0" u="none" strike="noStrike" dirty="0">
                <a:solidFill>
                  <a:srgbClr val="000000"/>
                </a:solidFill>
                <a:effectLst/>
                <a:latin typeface="Courier New" panose="02070309020205020404" pitchFamily="49" charset="0"/>
              </a:rPr>
              <a:t>(node);</a:t>
            </a:r>
            <a:endParaRPr lang="en-US" sz="1050" dirty="0">
              <a:effectLst/>
            </a:endParaRPr>
          </a:p>
          <a:p>
            <a:pPr rtl="0">
              <a:spcBef>
                <a:spcPts val="0"/>
              </a:spcBef>
              <a:buNone/>
            </a:pPr>
            <a:r>
              <a:rPr lang="en-US" sz="1200" b="1" i="0" u="none" strike="noStrike" dirty="0">
                <a:solidFill>
                  <a:srgbClr val="000000"/>
                </a:solidFill>
                <a:effectLst/>
                <a:latin typeface="Courier New" panose="02070309020205020404" pitchFamily="49" charset="0"/>
              </a:rPr>
              <a:t> }</a:t>
            </a:r>
          </a:p>
          <a:p>
            <a:pPr rtl="0">
              <a:spcBef>
                <a:spcPts val="0"/>
              </a:spcBef>
              <a:buNone/>
            </a:pPr>
            <a:r>
              <a:rPr lang="en-US" sz="1200" b="1" i="0" u="none" strike="noStrike" dirty="0">
                <a:solidFill>
                  <a:srgbClr val="000000"/>
                </a:solidFill>
                <a:effectLst/>
                <a:latin typeface="Courier New" panose="02070309020205020404" pitchFamily="49" charset="0"/>
              </a:rPr>
              <a:t>}</a:t>
            </a:r>
            <a:endParaRPr lang="en-US" sz="1050" dirty="0">
              <a:effectLst/>
            </a:endParaRPr>
          </a:p>
          <a:p>
            <a:pPr marL="45720" indent="0">
              <a:lnSpc>
                <a:spcPct val="120000"/>
              </a:lnSpc>
              <a:spcBef>
                <a:spcPts val="0"/>
              </a:spcBef>
              <a:buNone/>
            </a:pPr>
            <a:endParaRPr lang="en-US" sz="1200" dirty="0"/>
          </a:p>
          <a:p>
            <a:pPr rtl="0">
              <a:spcBef>
                <a:spcPts val="0"/>
              </a:spcBef>
              <a:buNone/>
            </a:pPr>
            <a:r>
              <a:rPr lang="en-US" sz="1200" b="1" i="1" u="none" strike="noStrike" dirty="0">
                <a:solidFill>
                  <a:srgbClr val="4A86E8"/>
                </a:solidFill>
                <a:effectLst/>
                <a:latin typeface="Courier New" panose="02070309020205020404" pitchFamily="49" charset="0"/>
              </a:rPr>
              <a:t>typedef struct</a:t>
            </a:r>
            <a:r>
              <a:rPr lang="en-US" sz="1200" b="1" i="0" u="none" strike="noStrike" dirty="0">
                <a:solidFill>
                  <a:srgbClr val="000000"/>
                </a:solidFill>
                <a:effectLst/>
                <a:latin typeface="Courier New" panose="02070309020205020404" pitchFamily="49" charset="0"/>
              </a:rPr>
              <a:t> </a:t>
            </a:r>
            <a:r>
              <a:rPr lang="en-US" sz="1200" b="1" i="0" u="none" strike="noStrike" dirty="0" err="1">
                <a:solidFill>
                  <a:srgbClr val="000000"/>
                </a:solidFill>
                <a:effectLst/>
                <a:latin typeface="Courier New" panose="02070309020205020404" pitchFamily="49" charset="0"/>
              </a:rPr>
              <a:t>LightNode</a:t>
            </a:r>
            <a:r>
              <a:rPr lang="en-US" sz="1200" b="1" i="0" u="none" strike="noStrike" dirty="0">
                <a:solidFill>
                  <a:srgbClr val="000000"/>
                </a:solidFill>
                <a:effectLst/>
                <a:latin typeface="Courier New" panose="02070309020205020404" pitchFamily="49" charset="0"/>
              </a:rPr>
              <a:t> {</a:t>
            </a:r>
            <a:endParaRPr lang="en-US" sz="1050" dirty="0">
              <a:effectLst/>
            </a:endParaRPr>
          </a:p>
          <a:p>
            <a:pPr rtl="0">
              <a:spcBef>
                <a:spcPts val="0"/>
              </a:spcBef>
              <a:buNone/>
            </a:pPr>
            <a:r>
              <a:rPr lang="en-US" sz="1200" b="1" i="0" u="none" strike="noStrike" dirty="0">
                <a:solidFill>
                  <a:srgbClr val="000000"/>
                </a:solidFill>
                <a:effectLst/>
                <a:latin typeface="Courier New" panose="02070309020205020404" pitchFamily="49" charset="0"/>
              </a:rPr>
              <a:t>  </a:t>
            </a:r>
            <a:r>
              <a:rPr lang="en-US" sz="1200" b="1" i="0" u="none" strike="noStrike" dirty="0">
                <a:solidFill>
                  <a:srgbClr val="666666"/>
                </a:solidFill>
                <a:effectLst/>
                <a:latin typeface="Courier New" panose="02070309020205020404" pitchFamily="49" charset="0"/>
              </a:rPr>
              <a:t>/*0x0*/</a:t>
            </a:r>
            <a:r>
              <a:rPr lang="en-US" sz="1200" b="1" i="0" u="none" strike="noStrike" dirty="0">
                <a:solidFill>
                  <a:srgbClr val="000000"/>
                </a:solidFill>
                <a:effectLst/>
                <a:latin typeface="Courier New" panose="02070309020205020404" pitchFamily="49" charset="0"/>
              </a:rPr>
              <a:t>  </a:t>
            </a:r>
            <a:r>
              <a:rPr lang="en-US" sz="1200" b="1" i="0" u="none" strike="noStrike" dirty="0" err="1">
                <a:solidFill>
                  <a:srgbClr val="000000"/>
                </a:solidFill>
                <a:effectLst/>
                <a:latin typeface="Courier New" panose="02070309020205020404" pitchFamily="49" charset="0"/>
              </a:rPr>
              <a:t>LightInfo</a:t>
            </a:r>
            <a:r>
              <a:rPr lang="en-US" sz="1200" b="1" i="0" u="none" strike="noStrike" dirty="0">
                <a:solidFill>
                  <a:srgbClr val="000000"/>
                </a:solidFill>
                <a:effectLst/>
                <a:latin typeface="Courier New" panose="02070309020205020404" pitchFamily="49" charset="0"/>
              </a:rPr>
              <a:t>* Info;</a:t>
            </a:r>
            <a:endParaRPr lang="en-US" sz="1050" dirty="0">
              <a:effectLst/>
            </a:endParaRPr>
          </a:p>
          <a:p>
            <a:pPr rtl="0">
              <a:spcBef>
                <a:spcPts val="0"/>
              </a:spcBef>
              <a:buNone/>
            </a:pPr>
            <a:r>
              <a:rPr lang="en-US" sz="1200" b="1" i="0" u="none" strike="noStrike" dirty="0">
                <a:solidFill>
                  <a:srgbClr val="000000"/>
                </a:solidFill>
                <a:effectLst/>
                <a:latin typeface="Courier New" panose="02070309020205020404" pitchFamily="49" charset="0"/>
              </a:rPr>
              <a:t>  </a:t>
            </a:r>
            <a:r>
              <a:rPr lang="en-US" sz="1200" b="1" i="0" u="none" strike="noStrike" dirty="0">
                <a:solidFill>
                  <a:srgbClr val="666666"/>
                </a:solidFill>
                <a:effectLst/>
                <a:latin typeface="Courier New" panose="02070309020205020404" pitchFamily="49" charset="0"/>
              </a:rPr>
              <a:t>/*0x4*/</a:t>
            </a:r>
            <a:r>
              <a:rPr lang="en-US" sz="1200" b="1" i="0" u="none" strike="noStrike" dirty="0">
                <a:solidFill>
                  <a:srgbClr val="000000"/>
                </a:solidFill>
                <a:effectLst/>
                <a:latin typeface="Courier New" panose="02070309020205020404" pitchFamily="49" charset="0"/>
              </a:rPr>
              <a:t>  </a:t>
            </a:r>
            <a:r>
              <a:rPr lang="en-US" sz="1200" b="1" i="1" u="none" strike="noStrike" dirty="0">
                <a:solidFill>
                  <a:srgbClr val="4A86E8"/>
                </a:solidFill>
                <a:effectLst/>
                <a:latin typeface="Courier New" panose="02070309020205020404" pitchFamily="49" charset="0"/>
              </a:rPr>
              <a:t>struct </a:t>
            </a:r>
            <a:r>
              <a:rPr lang="en-US" sz="1200" b="1" i="0" u="none" strike="noStrike" dirty="0" err="1">
                <a:solidFill>
                  <a:srgbClr val="000000"/>
                </a:solidFill>
                <a:effectLst/>
                <a:latin typeface="Courier New" panose="02070309020205020404" pitchFamily="49" charset="0"/>
              </a:rPr>
              <a:t>LightNode</a:t>
            </a:r>
            <a:r>
              <a:rPr lang="en-US" sz="1200" b="1" i="0" u="none" strike="noStrike" dirty="0">
                <a:solidFill>
                  <a:srgbClr val="000000"/>
                </a:solidFill>
                <a:effectLst/>
                <a:latin typeface="Courier New" panose="02070309020205020404" pitchFamily="49" charset="0"/>
              </a:rPr>
              <a:t>* </a:t>
            </a:r>
            <a:r>
              <a:rPr lang="en-US" sz="1200" b="1" i="0" u="none" strike="noStrike" dirty="0" err="1">
                <a:solidFill>
                  <a:srgbClr val="000000"/>
                </a:solidFill>
                <a:effectLst/>
                <a:latin typeface="Courier New" panose="02070309020205020404" pitchFamily="49" charset="0"/>
              </a:rPr>
              <a:t>prev</a:t>
            </a:r>
            <a:r>
              <a:rPr lang="en-US" sz="1200" b="1" i="0" u="none" strike="noStrike" dirty="0">
                <a:solidFill>
                  <a:srgbClr val="000000"/>
                </a:solidFill>
                <a:effectLst/>
                <a:latin typeface="Courier New" panose="02070309020205020404" pitchFamily="49" charset="0"/>
              </a:rPr>
              <a:t>;</a:t>
            </a:r>
            <a:endParaRPr lang="en-US" sz="1050" dirty="0">
              <a:effectLst/>
            </a:endParaRPr>
          </a:p>
          <a:p>
            <a:pPr rtl="0">
              <a:spcBef>
                <a:spcPts val="0"/>
              </a:spcBef>
              <a:buNone/>
            </a:pPr>
            <a:r>
              <a:rPr lang="en-US" sz="1200" b="1" i="0" u="none" strike="noStrike" dirty="0">
                <a:solidFill>
                  <a:srgbClr val="000000"/>
                </a:solidFill>
                <a:effectLst/>
                <a:latin typeface="Courier New" panose="02070309020205020404" pitchFamily="49" charset="0"/>
              </a:rPr>
              <a:t>  </a:t>
            </a:r>
            <a:r>
              <a:rPr lang="en-US" sz="1200" b="1" i="0" u="none" strike="noStrike" dirty="0">
                <a:solidFill>
                  <a:srgbClr val="666666"/>
                </a:solidFill>
                <a:effectLst/>
                <a:latin typeface="Courier New" panose="02070309020205020404" pitchFamily="49" charset="0"/>
              </a:rPr>
              <a:t>/*0x8*/</a:t>
            </a:r>
            <a:r>
              <a:rPr lang="en-US" sz="1200" b="1" i="0" u="none" strike="noStrike" dirty="0">
                <a:solidFill>
                  <a:srgbClr val="000000"/>
                </a:solidFill>
                <a:effectLst/>
                <a:latin typeface="Courier New" panose="02070309020205020404" pitchFamily="49" charset="0"/>
              </a:rPr>
              <a:t>  </a:t>
            </a:r>
            <a:r>
              <a:rPr lang="en-US" sz="1200" b="1" i="1" u="none" strike="noStrike" dirty="0">
                <a:solidFill>
                  <a:srgbClr val="4A86E8"/>
                </a:solidFill>
                <a:effectLst/>
                <a:latin typeface="Courier New" panose="02070309020205020404" pitchFamily="49" charset="0"/>
              </a:rPr>
              <a:t>struct </a:t>
            </a:r>
            <a:r>
              <a:rPr lang="en-US" sz="1200" b="1" i="0" u="none" strike="noStrike" dirty="0" err="1">
                <a:solidFill>
                  <a:srgbClr val="000000"/>
                </a:solidFill>
                <a:effectLst/>
                <a:latin typeface="Courier New" panose="02070309020205020404" pitchFamily="49" charset="0"/>
              </a:rPr>
              <a:t>LightNode</a:t>
            </a:r>
            <a:r>
              <a:rPr lang="en-US" sz="1200" b="1" i="0" u="none" strike="noStrike" dirty="0">
                <a:solidFill>
                  <a:srgbClr val="000000"/>
                </a:solidFill>
                <a:effectLst/>
                <a:latin typeface="Courier New" panose="02070309020205020404" pitchFamily="49" charset="0"/>
              </a:rPr>
              <a:t>* next;</a:t>
            </a:r>
            <a:endParaRPr lang="en-US" sz="1050" dirty="0">
              <a:effectLst/>
            </a:endParaRPr>
          </a:p>
          <a:p>
            <a:pPr>
              <a:spcBef>
                <a:spcPts val="0"/>
              </a:spcBef>
              <a:buNone/>
            </a:pPr>
            <a:r>
              <a:rPr lang="en-US" sz="1200" b="1" i="0" u="none" strike="noStrike" dirty="0">
                <a:solidFill>
                  <a:srgbClr val="000000"/>
                </a:solidFill>
                <a:effectLst/>
                <a:latin typeface="Courier New" panose="02070309020205020404" pitchFamily="49" charset="0"/>
              </a:rPr>
              <a:t>} </a:t>
            </a:r>
            <a:r>
              <a:rPr lang="en-US" sz="1200" b="1" i="0" u="none" strike="noStrike" dirty="0" err="1">
                <a:solidFill>
                  <a:srgbClr val="38761D"/>
                </a:solidFill>
                <a:effectLst/>
                <a:latin typeface="Courier New" panose="02070309020205020404" pitchFamily="49" charset="0"/>
              </a:rPr>
              <a:t>LightNode</a:t>
            </a:r>
            <a:r>
              <a:rPr lang="en-US" sz="1200" b="1" i="0" u="none" strike="noStrike" dirty="0">
                <a:solidFill>
                  <a:srgbClr val="000000"/>
                </a:solidFill>
                <a:effectLst/>
                <a:latin typeface="Courier New" panose="02070309020205020404" pitchFamily="49" charset="0"/>
              </a:rPr>
              <a:t>;</a:t>
            </a:r>
            <a:endParaRPr lang="en-US" sz="1200" dirty="0"/>
          </a:p>
        </p:txBody>
      </p:sp>
      <p:sp>
        <p:nvSpPr>
          <p:cNvPr id="4" name="Content Placeholder 3">
            <a:extLst>
              <a:ext uri="{FF2B5EF4-FFF2-40B4-BE49-F238E27FC236}">
                <a16:creationId xmlns:a16="http://schemas.microsoft.com/office/drawing/2014/main" id="{DF1625F7-1508-F67F-73A4-4BCE7CCC9EED}"/>
              </a:ext>
            </a:extLst>
          </p:cNvPr>
          <p:cNvSpPr>
            <a:spLocks noGrp="1"/>
          </p:cNvSpPr>
          <p:nvPr>
            <p:ph sz="half" idx="2"/>
          </p:nvPr>
        </p:nvSpPr>
        <p:spPr/>
        <p:txBody>
          <a:bodyPr>
            <a:normAutofit fontScale="70000" lnSpcReduction="20000"/>
          </a:bodyPr>
          <a:lstStyle/>
          <a:p>
            <a:pPr marL="45720" indent="0">
              <a:lnSpc>
                <a:spcPct val="120000"/>
              </a:lnSpc>
              <a:buNone/>
            </a:pPr>
            <a:r>
              <a:rPr lang="en-US" dirty="0"/>
              <a:t>At offset 0x264 in </a:t>
            </a:r>
            <a:r>
              <a:rPr lang="en-US" dirty="0" err="1"/>
              <a:t>En_Elf</a:t>
            </a:r>
            <a:r>
              <a:rPr lang="en-US" dirty="0"/>
              <a:t>, there exists a pointer to a </a:t>
            </a:r>
            <a:r>
              <a:rPr lang="en-US" dirty="0" err="1"/>
              <a:t>LightNode</a:t>
            </a:r>
            <a:r>
              <a:rPr lang="en-US" dirty="0"/>
              <a:t> (pointing to 8011xxxx). When </a:t>
            </a:r>
            <a:r>
              <a:rPr lang="en-US" dirty="0" err="1"/>
              <a:t>En_Elf</a:t>
            </a:r>
            <a:r>
              <a:rPr lang="en-US" dirty="0"/>
              <a:t> is unloaded, the function </a:t>
            </a:r>
            <a:r>
              <a:rPr lang="en-US" dirty="0" err="1"/>
              <a:t>LightContext_RemoveLight</a:t>
            </a:r>
            <a:r>
              <a:rPr lang="en-US" dirty="0"/>
              <a:t> is run on the node:</a:t>
            </a:r>
          </a:p>
          <a:p>
            <a:pPr marL="45720" indent="0">
              <a:lnSpc>
                <a:spcPct val="120000"/>
              </a:lnSpc>
              <a:buNone/>
            </a:pPr>
            <a:r>
              <a:rPr lang="en-US" dirty="0"/>
              <a:t>This means when you remove a </a:t>
            </a:r>
            <a:r>
              <a:rPr lang="en-US" dirty="0" err="1"/>
              <a:t>LightNode</a:t>
            </a:r>
            <a:r>
              <a:rPr lang="en-US" dirty="0"/>
              <a:t> using </a:t>
            </a:r>
            <a:r>
              <a:rPr lang="en-US" dirty="0" err="1"/>
              <a:t>LightContext_RemoveLight</a:t>
            </a:r>
            <a:r>
              <a:rPr lang="en-US" dirty="0"/>
              <a:t>, you essentially perform the following operations:</a:t>
            </a:r>
          </a:p>
          <a:p>
            <a:pPr marL="45720" indent="0" fontAlgn="base">
              <a:lnSpc>
                <a:spcPct val="120000"/>
              </a:lnSpc>
              <a:buNone/>
            </a:pPr>
            <a:r>
              <a:rPr lang="en-US" dirty="0"/>
              <a:t>Get the address found at node+0x4, add 0x8 to it, and write the value at node+0x8 to the address</a:t>
            </a:r>
          </a:p>
          <a:p>
            <a:pPr marL="45720" indent="0" fontAlgn="base">
              <a:lnSpc>
                <a:spcPct val="120000"/>
              </a:lnSpc>
              <a:buNone/>
            </a:pPr>
            <a:r>
              <a:rPr lang="en-US" dirty="0"/>
              <a:t>Get the address found at node+0x8, add 0x4 to it, and write the value at node+0x4 to the address</a:t>
            </a:r>
          </a:p>
          <a:p>
            <a:pPr marL="45720" indent="0">
              <a:lnSpc>
                <a:spcPct val="120000"/>
              </a:lnSpc>
              <a:buNone/>
            </a:pPr>
            <a:r>
              <a:rPr lang="en-US" dirty="0"/>
              <a:t>If we SRM this pointer to point to filename, we can perform an arbitrary RAM write to anywhere in memory. </a:t>
            </a:r>
          </a:p>
          <a:p>
            <a:endParaRPr lang="en-US" dirty="0"/>
          </a:p>
        </p:txBody>
      </p:sp>
      <p:sp>
        <p:nvSpPr>
          <p:cNvPr id="5" name="Date Placeholder 4">
            <a:extLst>
              <a:ext uri="{FF2B5EF4-FFF2-40B4-BE49-F238E27FC236}">
                <a16:creationId xmlns:a16="http://schemas.microsoft.com/office/drawing/2014/main" id="{6F1E453F-9E5D-33DB-C37D-7D03C8322D63}"/>
              </a:ext>
            </a:extLst>
          </p:cNvPr>
          <p:cNvSpPr>
            <a:spLocks noGrp="1"/>
          </p:cNvSpPr>
          <p:nvPr>
            <p:ph type="dt" sz="half" idx="10"/>
          </p:nvPr>
        </p:nvSpPr>
        <p:spPr/>
        <p:txBody>
          <a:bodyPr/>
          <a:lstStyle/>
          <a:p>
            <a:r>
              <a:rPr lang="en-US"/>
              <a:t>2/24/2026</a:t>
            </a:r>
            <a:endParaRPr lang="en-US" dirty="0"/>
          </a:p>
        </p:txBody>
      </p:sp>
      <p:sp>
        <p:nvSpPr>
          <p:cNvPr id="6" name="Footer Placeholder 5">
            <a:extLst>
              <a:ext uri="{FF2B5EF4-FFF2-40B4-BE49-F238E27FC236}">
                <a16:creationId xmlns:a16="http://schemas.microsoft.com/office/drawing/2014/main" id="{FCA5A1D8-39F6-AA83-3E4E-2A063987886E}"/>
              </a:ext>
            </a:extLst>
          </p:cNvPr>
          <p:cNvSpPr>
            <a:spLocks noGrp="1"/>
          </p:cNvSpPr>
          <p:nvPr>
            <p:ph type="ftr" sz="quarter" idx="11"/>
          </p:nvPr>
        </p:nvSpPr>
        <p:spPr/>
        <p:txBody>
          <a:bodyPr/>
          <a:lstStyle/>
          <a:p>
            <a:r>
              <a:rPr lang="en-US"/>
              <a:t>Rebecca Reid-Ocarina of Time: Beaten in 4 minutes-CUUG</a:t>
            </a:r>
            <a:endParaRPr lang="en-US" dirty="0"/>
          </a:p>
        </p:txBody>
      </p:sp>
      <p:sp>
        <p:nvSpPr>
          <p:cNvPr id="7" name="Slide Number Placeholder 6">
            <a:extLst>
              <a:ext uri="{FF2B5EF4-FFF2-40B4-BE49-F238E27FC236}">
                <a16:creationId xmlns:a16="http://schemas.microsoft.com/office/drawing/2014/main" id="{1F4BFD87-2D7A-499C-33CB-1A8EAFA76373}"/>
              </a:ext>
            </a:extLst>
          </p:cNvPr>
          <p:cNvSpPr>
            <a:spLocks noGrp="1"/>
          </p:cNvSpPr>
          <p:nvPr>
            <p:ph type="sldNum" sz="quarter" idx="12"/>
          </p:nvPr>
        </p:nvSpPr>
        <p:spPr/>
        <p:txBody>
          <a:bodyPr/>
          <a:lstStyle/>
          <a:p>
            <a:fld id="{CC057153-B650-4DEB-B370-79DDCFDCE934}" type="slidenum">
              <a:rPr lang="en-US" smtClean="0"/>
              <a:t>14</a:t>
            </a:fld>
            <a:endParaRPr lang="en-US"/>
          </a:p>
        </p:txBody>
      </p:sp>
    </p:spTree>
    <p:extLst>
      <p:ext uri="{BB962C8B-B14F-4D97-AF65-F5344CB8AC3E}">
        <p14:creationId xmlns:p14="http://schemas.microsoft.com/office/powerpoint/2010/main" val="2958098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8A70B-6C1E-9819-A49F-9F30084B892D}"/>
              </a:ext>
            </a:extLst>
          </p:cNvPr>
          <p:cNvSpPr>
            <a:spLocks noGrp="1"/>
          </p:cNvSpPr>
          <p:nvPr>
            <p:ph type="title"/>
          </p:nvPr>
        </p:nvSpPr>
        <p:spPr/>
        <p:txBody>
          <a:bodyPr/>
          <a:lstStyle/>
          <a:p>
            <a:r>
              <a:rPr lang="en-US" dirty="0"/>
              <a:t>Bonus: Not just for speedruns</a:t>
            </a:r>
          </a:p>
        </p:txBody>
      </p:sp>
      <p:sp>
        <p:nvSpPr>
          <p:cNvPr id="3" name="Content Placeholder 2">
            <a:extLst>
              <a:ext uri="{FF2B5EF4-FFF2-40B4-BE49-F238E27FC236}">
                <a16:creationId xmlns:a16="http://schemas.microsoft.com/office/drawing/2014/main" id="{2E6AC7C0-FB25-363D-3821-03D42C5B02AF}"/>
              </a:ext>
            </a:extLst>
          </p:cNvPr>
          <p:cNvSpPr>
            <a:spLocks noGrp="1"/>
          </p:cNvSpPr>
          <p:nvPr>
            <p:ph idx="1"/>
          </p:nvPr>
        </p:nvSpPr>
        <p:spPr>
          <a:xfrm>
            <a:off x="1143001" y="2057400"/>
            <a:ext cx="5121124" cy="4038600"/>
          </a:xfrm>
        </p:spPr>
        <p:txBody>
          <a:bodyPr/>
          <a:lstStyle/>
          <a:p>
            <a:r>
              <a:rPr lang="en-US" dirty="0"/>
              <a:t>It’s interesting that this discovery was only made after 22 years, but there is a growing number of old(and new) software and games that have exploits that allow arbitrary code execution. There’s games that allow a user to jailbreak their consoles. </a:t>
            </a:r>
            <a:r>
              <a:rPr lang="en-US" dirty="0">
                <a:hlinkClick r:id="rId3"/>
              </a:rPr>
              <a:t>Super Mario World had an arbitrary code execution glitch that programmers used to make it play snake and pong</a:t>
            </a:r>
            <a:r>
              <a:rPr lang="en-US" dirty="0"/>
              <a:t>. Ocarina of Time’s glitch also has been used to add new features to the game, like adding in </a:t>
            </a:r>
            <a:r>
              <a:rPr lang="en-US" dirty="0" err="1"/>
              <a:t>Arwings</a:t>
            </a:r>
            <a:r>
              <a:rPr lang="en-US" dirty="0"/>
              <a:t> from Star Fox. </a:t>
            </a:r>
          </a:p>
        </p:txBody>
      </p:sp>
      <p:sp>
        <p:nvSpPr>
          <p:cNvPr id="4" name="Date Placeholder 3">
            <a:extLst>
              <a:ext uri="{FF2B5EF4-FFF2-40B4-BE49-F238E27FC236}">
                <a16:creationId xmlns:a16="http://schemas.microsoft.com/office/drawing/2014/main" id="{713B457D-EE7D-8478-00AC-EC9DF25D11B8}"/>
              </a:ext>
            </a:extLst>
          </p:cNvPr>
          <p:cNvSpPr>
            <a:spLocks noGrp="1"/>
          </p:cNvSpPr>
          <p:nvPr>
            <p:ph type="dt" sz="half" idx="10"/>
          </p:nvPr>
        </p:nvSpPr>
        <p:spPr/>
        <p:txBody>
          <a:bodyPr/>
          <a:lstStyle/>
          <a:p>
            <a:r>
              <a:rPr lang="en-US"/>
              <a:t>2/24/2026</a:t>
            </a:r>
          </a:p>
        </p:txBody>
      </p:sp>
      <p:sp>
        <p:nvSpPr>
          <p:cNvPr id="5" name="Footer Placeholder 4">
            <a:extLst>
              <a:ext uri="{FF2B5EF4-FFF2-40B4-BE49-F238E27FC236}">
                <a16:creationId xmlns:a16="http://schemas.microsoft.com/office/drawing/2014/main" id="{C45A9044-9281-FB36-F07F-5D1B7362CCE0}"/>
              </a:ext>
            </a:extLst>
          </p:cNvPr>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a:extLst>
              <a:ext uri="{FF2B5EF4-FFF2-40B4-BE49-F238E27FC236}">
                <a16:creationId xmlns:a16="http://schemas.microsoft.com/office/drawing/2014/main" id="{CEE93FF0-52C5-803D-A7D4-01F8E5BDCC71}"/>
              </a:ext>
            </a:extLst>
          </p:cNvPr>
          <p:cNvSpPr>
            <a:spLocks noGrp="1"/>
          </p:cNvSpPr>
          <p:nvPr>
            <p:ph type="sldNum" sz="quarter" idx="12"/>
          </p:nvPr>
        </p:nvSpPr>
        <p:spPr/>
        <p:txBody>
          <a:bodyPr/>
          <a:lstStyle/>
          <a:p>
            <a:fld id="{CC057153-B650-4DEB-B370-79DDCFDCE934}" type="slidenum">
              <a:rPr lang="en-US" smtClean="0"/>
              <a:t>15</a:t>
            </a:fld>
            <a:endParaRPr lang="en-US"/>
          </a:p>
        </p:txBody>
      </p:sp>
      <p:pic>
        <p:nvPicPr>
          <p:cNvPr id="8" name="Picture 7">
            <a:extLst>
              <a:ext uri="{FF2B5EF4-FFF2-40B4-BE49-F238E27FC236}">
                <a16:creationId xmlns:a16="http://schemas.microsoft.com/office/drawing/2014/main" id="{652E06EA-7EA8-CF4D-8EC9-96F107159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1" y="2636384"/>
            <a:ext cx="5121124" cy="2880632"/>
          </a:xfrm>
          <a:prstGeom prst="rect">
            <a:avLst/>
          </a:prstGeom>
        </p:spPr>
      </p:pic>
    </p:spTree>
    <p:extLst>
      <p:ext uri="{BB962C8B-B14F-4D97-AF65-F5344CB8AC3E}">
        <p14:creationId xmlns:p14="http://schemas.microsoft.com/office/powerpoint/2010/main" val="52880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D72DB-75B3-DBAB-6C54-C8F33045B524}"/>
              </a:ext>
            </a:extLst>
          </p:cNvPr>
          <p:cNvSpPr>
            <a:spLocks noGrp="1"/>
          </p:cNvSpPr>
          <p:nvPr>
            <p:ph type="title"/>
          </p:nvPr>
        </p:nvSpPr>
        <p:spPr>
          <a:xfrm>
            <a:off x="263067" y="269046"/>
            <a:ext cx="1899562" cy="5954781"/>
          </a:xfrm>
        </p:spPr>
        <p:txBody>
          <a:bodyPr>
            <a:normAutofit/>
          </a:bodyPr>
          <a:lstStyle/>
          <a:p>
            <a:r>
              <a:rPr lang="en-US" dirty="0"/>
              <a:t>Bonus: The World Record</a:t>
            </a:r>
          </a:p>
        </p:txBody>
      </p:sp>
      <p:pic>
        <p:nvPicPr>
          <p:cNvPr id="7" name="Ocarina of Time Any_ Speedrun in 3_47.900 (WR)">
            <a:hlinkClick r:id="" action="ppaction://media"/>
            <a:extLst>
              <a:ext uri="{FF2B5EF4-FFF2-40B4-BE49-F238E27FC236}">
                <a16:creationId xmlns:a16="http://schemas.microsoft.com/office/drawing/2014/main" id="{B44F71B6-ADD2-B53F-2278-60D1D2DA14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10303" y="609600"/>
            <a:ext cx="9728040" cy="5471619"/>
          </a:xfrm>
        </p:spPr>
      </p:pic>
      <p:sp>
        <p:nvSpPr>
          <p:cNvPr id="4" name="Date Placeholder 3">
            <a:extLst>
              <a:ext uri="{FF2B5EF4-FFF2-40B4-BE49-F238E27FC236}">
                <a16:creationId xmlns:a16="http://schemas.microsoft.com/office/drawing/2014/main" id="{ABF87748-23CD-E17E-68A4-BA5D5D71284B}"/>
              </a:ext>
            </a:extLst>
          </p:cNvPr>
          <p:cNvSpPr>
            <a:spLocks noGrp="1"/>
          </p:cNvSpPr>
          <p:nvPr>
            <p:ph type="dt" sz="half" idx="10"/>
          </p:nvPr>
        </p:nvSpPr>
        <p:spPr/>
        <p:txBody>
          <a:bodyPr/>
          <a:lstStyle/>
          <a:p>
            <a:r>
              <a:rPr lang="en-US"/>
              <a:t>2/24/2026</a:t>
            </a:r>
          </a:p>
        </p:txBody>
      </p:sp>
      <p:sp>
        <p:nvSpPr>
          <p:cNvPr id="5" name="Footer Placeholder 4">
            <a:extLst>
              <a:ext uri="{FF2B5EF4-FFF2-40B4-BE49-F238E27FC236}">
                <a16:creationId xmlns:a16="http://schemas.microsoft.com/office/drawing/2014/main" id="{1043B4D0-02F9-02B8-6074-B1CD9DA6BF7B}"/>
              </a:ext>
            </a:extLst>
          </p:cNvPr>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a:extLst>
              <a:ext uri="{FF2B5EF4-FFF2-40B4-BE49-F238E27FC236}">
                <a16:creationId xmlns:a16="http://schemas.microsoft.com/office/drawing/2014/main" id="{C229CCE4-AB53-F019-FC49-47B4D8F97448}"/>
              </a:ext>
            </a:extLst>
          </p:cNvPr>
          <p:cNvSpPr>
            <a:spLocks noGrp="1"/>
          </p:cNvSpPr>
          <p:nvPr>
            <p:ph type="sldNum" sz="quarter" idx="12"/>
          </p:nvPr>
        </p:nvSpPr>
        <p:spPr/>
        <p:txBody>
          <a:bodyPr/>
          <a:lstStyle/>
          <a:p>
            <a:fld id="{CC057153-B650-4DEB-B370-79DDCFDCE934}" type="slidenum">
              <a:rPr lang="en-US" smtClean="0"/>
              <a:t>16</a:t>
            </a:fld>
            <a:endParaRPr lang="en-US"/>
          </a:p>
        </p:txBody>
      </p:sp>
    </p:spTree>
    <p:extLst>
      <p:ext uri="{BB962C8B-B14F-4D97-AF65-F5344CB8AC3E}">
        <p14:creationId xmlns:p14="http://schemas.microsoft.com/office/powerpoint/2010/main" val="191685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3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CB4D-8112-D157-3438-F18E477B5F88}"/>
              </a:ext>
            </a:extLst>
          </p:cNvPr>
          <p:cNvSpPr>
            <a:spLocks noGrp="1"/>
          </p:cNvSpPr>
          <p:nvPr>
            <p:ph type="title"/>
          </p:nvPr>
        </p:nvSpPr>
        <p:spPr/>
        <p:txBody>
          <a:bodyPr/>
          <a:lstStyle/>
          <a:p>
            <a:r>
              <a:rPr lang="en-US" dirty="0"/>
              <a:t>Bonus: Try it yourself??</a:t>
            </a:r>
          </a:p>
        </p:txBody>
      </p:sp>
      <p:sp>
        <p:nvSpPr>
          <p:cNvPr id="3" name="Content Placeholder 2">
            <a:extLst>
              <a:ext uri="{FF2B5EF4-FFF2-40B4-BE49-F238E27FC236}">
                <a16:creationId xmlns:a16="http://schemas.microsoft.com/office/drawing/2014/main" id="{3C781138-8166-E531-25E0-46551E1C48EA}"/>
              </a:ext>
            </a:extLst>
          </p:cNvPr>
          <p:cNvSpPr>
            <a:spLocks noGrp="1"/>
          </p:cNvSpPr>
          <p:nvPr>
            <p:ph idx="1"/>
          </p:nvPr>
        </p:nvSpPr>
        <p:spPr/>
        <p:txBody>
          <a:bodyPr/>
          <a:lstStyle/>
          <a:p>
            <a:r>
              <a:rPr lang="en-US" dirty="0"/>
              <a:t>Demo</a:t>
            </a:r>
          </a:p>
        </p:txBody>
      </p:sp>
      <p:sp>
        <p:nvSpPr>
          <p:cNvPr id="4" name="Date Placeholder 3">
            <a:extLst>
              <a:ext uri="{FF2B5EF4-FFF2-40B4-BE49-F238E27FC236}">
                <a16:creationId xmlns:a16="http://schemas.microsoft.com/office/drawing/2014/main" id="{82D1E645-F172-C59E-C5C5-624EC2217CD1}"/>
              </a:ext>
            </a:extLst>
          </p:cNvPr>
          <p:cNvSpPr>
            <a:spLocks noGrp="1"/>
          </p:cNvSpPr>
          <p:nvPr>
            <p:ph type="dt" sz="half" idx="10"/>
          </p:nvPr>
        </p:nvSpPr>
        <p:spPr/>
        <p:txBody>
          <a:bodyPr/>
          <a:lstStyle/>
          <a:p>
            <a:r>
              <a:rPr lang="en-US"/>
              <a:t>2/24/2026</a:t>
            </a:r>
          </a:p>
        </p:txBody>
      </p:sp>
      <p:sp>
        <p:nvSpPr>
          <p:cNvPr id="5" name="Footer Placeholder 4">
            <a:extLst>
              <a:ext uri="{FF2B5EF4-FFF2-40B4-BE49-F238E27FC236}">
                <a16:creationId xmlns:a16="http://schemas.microsoft.com/office/drawing/2014/main" id="{167A5360-5712-1272-FC5D-4AD01CD4A720}"/>
              </a:ext>
            </a:extLst>
          </p:cNvPr>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a:extLst>
              <a:ext uri="{FF2B5EF4-FFF2-40B4-BE49-F238E27FC236}">
                <a16:creationId xmlns:a16="http://schemas.microsoft.com/office/drawing/2014/main" id="{7FFE3BED-CFF3-EF76-7F5A-8B8822814968}"/>
              </a:ext>
            </a:extLst>
          </p:cNvPr>
          <p:cNvSpPr>
            <a:spLocks noGrp="1"/>
          </p:cNvSpPr>
          <p:nvPr>
            <p:ph type="sldNum" sz="quarter" idx="12"/>
          </p:nvPr>
        </p:nvSpPr>
        <p:spPr/>
        <p:txBody>
          <a:bodyPr/>
          <a:lstStyle/>
          <a:p>
            <a:fld id="{CC057153-B650-4DEB-B370-79DDCFDCE934}" type="slidenum">
              <a:rPr lang="en-US" smtClean="0"/>
              <a:t>17</a:t>
            </a:fld>
            <a:endParaRPr lang="en-US"/>
          </a:p>
        </p:txBody>
      </p:sp>
    </p:spTree>
    <p:extLst>
      <p:ext uri="{BB962C8B-B14F-4D97-AF65-F5344CB8AC3E}">
        <p14:creationId xmlns:p14="http://schemas.microsoft.com/office/powerpoint/2010/main" val="3148917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6B8598B-6194-A9A4-75B0-CDE72A71E1F6}"/>
              </a:ext>
            </a:extLst>
          </p:cNvPr>
          <p:cNvSpPr>
            <a:spLocks noGrp="1"/>
          </p:cNvSpPr>
          <p:nvPr>
            <p:ph type="title"/>
          </p:nvPr>
        </p:nvSpPr>
        <p:spPr>
          <a:xfrm>
            <a:off x="7558564" y="609600"/>
            <a:ext cx="3912583" cy="1356360"/>
          </a:xfrm>
        </p:spPr>
        <p:txBody>
          <a:bodyPr>
            <a:normAutofit/>
          </a:bodyPr>
          <a:lstStyle/>
          <a:p>
            <a:r>
              <a:rPr lang="en-US" sz="3200"/>
              <a:t>Bonus: SuperTux</a:t>
            </a:r>
          </a:p>
        </p:txBody>
      </p:sp>
      <p:pic>
        <p:nvPicPr>
          <p:cNvPr id="7" name="SuperTux_Frosted_Fields_speedrun">
            <a:hlinkClick r:id="" action="ppaction://media"/>
            <a:extLst>
              <a:ext uri="{FF2B5EF4-FFF2-40B4-BE49-F238E27FC236}">
                <a16:creationId xmlns:a16="http://schemas.microsoft.com/office/drawing/2014/main" id="{5092E74A-8B12-B5CF-8F04-01A795BADF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2796" y="1558011"/>
            <a:ext cx="6652405" cy="3741977"/>
          </a:xfrm>
          <a:prstGeom prst="rect">
            <a:avLst/>
          </a:prstGeom>
        </p:spPr>
      </p:pic>
      <p:sp>
        <p:nvSpPr>
          <p:cNvPr id="3" name="Content Placeholder 2">
            <a:extLst>
              <a:ext uri="{FF2B5EF4-FFF2-40B4-BE49-F238E27FC236}">
                <a16:creationId xmlns:a16="http://schemas.microsoft.com/office/drawing/2014/main" id="{6E92A711-3C78-F7BF-849D-A5FCB58E799D}"/>
              </a:ext>
            </a:extLst>
          </p:cNvPr>
          <p:cNvSpPr>
            <a:spLocks noGrp="1"/>
          </p:cNvSpPr>
          <p:nvPr>
            <p:ph idx="1"/>
          </p:nvPr>
        </p:nvSpPr>
        <p:spPr>
          <a:xfrm>
            <a:off x="7558564" y="2057400"/>
            <a:ext cx="3912583" cy="4038600"/>
          </a:xfrm>
        </p:spPr>
        <p:txBody>
          <a:bodyPr>
            <a:normAutofit/>
          </a:bodyPr>
          <a:lstStyle/>
          <a:p>
            <a:r>
              <a:rPr lang="en-US" sz="2000" b="1" i="1" dirty="0" err="1"/>
              <a:t>SuperTux</a:t>
            </a:r>
            <a:r>
              <a:rPr lang="en-US" sz="2000" dirty="0"/>
              <a:t> is a </a:t>
            </a:r>
            <a:r>
              <a:rPr lang="en-US" sz="2000" dirty="0">
                <a:hlinkClick r:id="rId6" tooltip="Free and open-source software"/>
              </a:rPr>
              <a:t>free and open-source</a:t>
            </a:r>
            <a:r>
              <a:rPr lang="en-US" sz="2000" dirty="0"/>
              <a:t> 2D </a:t>
            </a:r>
            <a:r>
              <a:rPr lang="en-US" sz="2000" dirty="0">
                <a:hlinkClick r:id="rId7" tooltip="Side-scrolling video game"/>
              </a:rPr>
              <a:t>side scrolling</a:t>
            </a:r>
            <a:r>
              <a:rPr lang="en-US" sz="2000" dirty="0"/>
              <a:t> </a:t>
            </a:r>
            <a:r>
              <a:rPr lang="en-US" sz="2000" dirty="0">
                <a:hlinkClick r:id="rId8" tooltip="Platform game"/>
              </a:rPr>
              <a:t>platform video game</a:t>
            </a:r>
            <a:r>
              <a:rPr lang="en-US" sz="2000" baseline="30000" dirty="0">
                <a:hlinkClick r:id="rId9"/>
              </a:rPr>
              <a:t>[7]</a:t>
            </a:r>
            <a:r>
              <a:rPr lang="en-US" sz="2000" dirty="0"/>
              <a:t> inspired by </a:t>
            </a:r>
            <a:r>
              <a:rPr lang="en-US" sz="2000" dirty="0">
                <a:hlinkClick r:id="rId10" tooltip="Nintendo"/>
              </a:rPr>
              <a:t>Nintendo</a:t>
            </a:r>
            <a:r>
              <a:rPr lang="en-US" sz="2000" dirty="0"/>
              <a:t>'s </a:t>
            </a:r>
            <a:r>
              <a:rPr lang="en-US" sz="2000" i="1" dirty="0">
                <a:hlinkClick r:id="rId11" tooltip="Super Mario Bros."/>
              </a:rPr>
              <a:t>Super Mario Bros.</a:t>
            </a:r>
            <a:r>
              <a:rPr lang="en-US" sz="2000" dirty="0"/>
              <a:t> series. Players control </a:t>
            </a:r>
            <a:r>
              <a:rPr lang="en-US" sz="2000" dirty="0">
                <a:hlinkClick r:id="rId12" tooltip="Tux (mascot)"/>
              </a:rPr>
              <a:t>Tux</a:t>
            </a:r>
            <a:r>
              <a:rPr lang="en-US" sz="2000" dirty="0"/>
              <a:t>, the mascot of the Linux kernel, through a variety of levels and worlds to rescue his girlfriend, Penny, from the evil </a:t>
            </a:r>
            <a:r>
              <a:rPr lang="en-US" sz="2000" dirty="0" err="1"/>
              <a:t>Nolok</a:t>
            </a:r>
            <a:r>
              <a:rPr lang="en-US" sz="2000" dirty="0"/>
              <a:t>.</a:t>
            </a:r>
            <a:r>
              <a:rPr lang="en-US" sz="2000" baseline="30000" dirty="0">
                <a:hlinkClick r:id="rId13"/>
              </a:rPr>
              <a:t>[8]</a:t>
            </a:r>
            <a:r>
              <a:rPr lang="en-US" sz="2000" dirty="0"/>
              <a:t> Originally developed for </a:t>
            </a:r>
            <a:r>
              <a:rPr lang="en-US" sz="2000" dirty="0">
                <a:hlinkClick r:id="rId14" tooltip="Linux"/>
              </a:rPr>
              <a:t>Linux</a:t>
            </a:r>
            <a:r>
              <a:rPr lang="en-US" sz="2000" dirty="0"/>
              <a:t> operating systems, the game has since been ported to Windows, Mac OSX, Steam, and other platforms. </a:t>
            </a:r>
          </a:p>
        </p:txBody>
      </p:sp>
      <p:sp>
        <p:nvSpPr>
          <p:cNvPr id="4" name="Date Placeholder 3">
            <a:extLst>
              <a:ext uri="{FF2B5EF4-FFF2-40B4-BE49-F238E27FC236}">
                <a16:creationId xmlns:a16="http://schemas.microsoft.com/office/drawing/2014/main" id="{9F68A611-52F1-F1E9-D401-A68F9A50988E}"/>
              </a:ext>
            </a:extLst>
          </p:cNvPr>
          <p:cNvSpPr>
            <a:spLocks noGrp="1"/>
          </p:cNvSpPr>
          <p:nvPr>
            <p:ph type="dt" sz="half" idx="10"/>
          </p:nvPr>
        </p:nvSpPr>
        <p:spPr>
          <a:xfrm>
            <a:off x="1142996" y="6223828"/>
            <a:ext cx="2329074" cy="365125"/>
          </a:xfrm>
        </p:spPr>
        <p:txBody>
          <a:bodyPr>
            <a:normAutofit/>
          </a:bodyPr>
          <a:lstStyle/>
          <a:p>
            <a:pPr>
              <a:spcAft>
                <a:spcPts val="600"/>
              </a:spcAft>
            </a:pPr>
            <a:r>
              <a:rPr lang="en-US"/>
              <a:t>2/24/2026</a:t>
            </a:r>
          </a:p>
        </p:txBody>
      </p:sp>
      <p:sp>
        <p:nvSpPr>
          <p:cNvPr id="5" name="Footer Placeholder 4">
            <a:extLst>
              <a:ext uri="{FF2B5EF4-FFF2-40B4-BE49-F238E27FC236}">
                <a16:creationId xmlns:a16="http://schemas.microsoft.com/office/drawing/2014/main" id="{77F53C33-CF88-38D2-AD73-499FB43A90C0}"/>
              </a:ext>
            </a:extLst>
          </p:cNvPr>
          <p:cNvSpPr>
            <a:spLocks noGrp="1"/>
          </p:cNvSpPr>
          <p:nvPr>
            <p:ph type="ftr" sz="quarter" idx="11"/>
          </p:nvPr>
        </p:nvSpPr>
        <p:spPr>
          <a:xfrm>
            <a:off x="3949148" y="6223828"/>
            <a:ext cx="4717774" cy="365125"/>
          </a:xfrm>
        </p:spPr>
        <p:txBody>
          <a:bodyPr>
            <a:normAutofit/>
          </a:bodyPr>
          <a:lstStyle/>
          <a:p>
            <a:pPr>
              <a:spcAft>
                <a:spcPts val="600"/>
              </a:spcAft>
            </a:pPr>
            <a:r>
              <a:rPr lang="en-US"/>
              <a:t>Rebecca Reid-Ocarina of Time: Beaten in 4 minutes-CUUG</a:t>
            </a:r>
          </a:p>
        </p:txBody>
      </p:sp>
      <p:sp>
        <p:nvSpPr>
          <p:cNvPr id="6" name="Slide Number Placeholder 5">
            <a:extLst>
              <a:ext uri="{FF2B5EF4-FFF2-40B4-BE49-F238E27FC236}">
                <a16:creationId xmlns:a16="http://schemas.microsoft.com/office/drawing/2014/main" id="{BAFF0643-33F7-526D-7CB5-DDCC69DDC79A}"/>
              </a:ext>
            </a:extLst>
          </p:cNvPr>
          <p:cNvSpPr>
            <a:spLocks noGrp="1"/>
          </p:cNvSpPr>
          <p:nvPr>
            <p:ph type="sldNum" sz="quarter" idx="12"/>
          </p:nvPr>
        </p:nvSpPr>
        <p:spPr>
          <a:xfrm>
            <a:off x="9329530" y="6223828"/>
            <a:ext cx="1706217" cy="365125"/>
          </a:xfrm>
        </p:spPr>
        <p:txBody>
          <a:bodyPr>
            <a:normAutofit/>
          </a:bodyPr>
          <a:lstStyle/>
          <a:p>
            <a:pPr>
              <a:spcAft>
                <a:spcPts val="600"/>
              </a:spcAft>
            </a:pPr>
            <a:fld id="{CC057153-B650-4DEB-B370-79DDCFDCE934}" type="slidenum">
              <a:rPr lang="en-US" smtClean="0"/>
              <a:pPr>
                <a:spcAft>
                  <a:spcPts val="600"/>
                </a:spcAft>
              </a:pPr>
              <a:t>18</a:t>
            </a:fld>
            <a:endParaRPr lang="en-US"/>
          </a:p>
        </p:txBody>
      </p:sp>
    </p:spTree>
    <p:extLst>
      <p:ext uri="{BB962C8B-B14F-4D97-AF65-F5344CB8AC3E}">
        <p14:creationId xmlns:p14="http://schemas.microsoft.com/office/powerpoint/2010/main" val="33496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51080-EAE7-07DF-10A7-51ABCE62ADAE}"/>
              </a:ext>
            </a:extLst>
          </p:cNvPr>
          <p:cNvSpPr>
            <a:spLocks noGrp="1"/>
          </p:cNvSpPr>
          <p:nvPr>
            <p:ph type="title"/>
          </p:nvPr>
        </p:nvSpPr>
        <p:spPr>
          <a:xfrm>
            <a:off x="321734" y="4837132"/>
            <a:ext cx="4859866" cy="1615684"/>
          </a:xfrm>
        </p:spPr>
        <p:txBody>
          <a:bodyPr>
            <a:normAutofit fontScale="90000"/>
          </a:bodyPr>
          <a:lstStyle/>
          <a:p>
            <a:r>
              <a:rPr lang="en-US" dirty="0"/>
              <a:t>The Legend of Zelda: Ocarina of Time (OoT)</a:t>
            </a:r>
          </a:p>
        </p:txBody>
      </p:sp>
      <p:sp>
        <p:nvSpPr>
          <p:cNvPr id="3" name="Content Placeholder 2">
            <a:extLst>
              <a:ext uri="{FF2B5EF4-FFF2-40B4-BE49-F238E27FC236}">
                <a16:creationId xmlns:a16="http://schemas.microsoft.com/office/drawing/2014/main" id="{EB3E3E17-F6E9-B990-F97C-7ACD4478802A}"/>
              </a:ext>
            </a:extLst>
          </p:cNvPr>
          <p:cNvSpPr>
            <a:spLocks noGrp="1"/>
          </p:cNvSpPr>
          <p:nvPr>
            <p:ph idx="1"/>
          </p:nvPr>
        </p:nvSpPr>
        <p:spPr>
          <a:xfrm>
            <a:off x="6019333" y="4837132"/>
            <a:ext cx="5753567" cy="1615684"/>
          </a:xfrm>
        </p:spPr>
        <p:txBody>
          <a:bodyPr>
            <a:normAutofit/>
          </a:bodyPr>
          <a:lstStyle/>
          <a:p>
            <a:pPr>
              <a:lnSpc>
                <a:spcPct val="110000"/>
              </a:lnSpc>
            </a:pPr>
            <a:r>
              <a:rPr lang="en-US" sz="1700" dirty="0"/>
              <a:t>The Legend of Zelda: Ocarina of Time(OoT) is a Nintendo 64 game that came out in 1998. </a:t>
            </a:r>
          </a:p>
          <a:p>
            <a:pPr>
              <a:lnSpc>
                <a:spcPct val="110000"/>
              </a:lnSpc>
            </a:pPr>
            <a:r>
              <a:rPr lang="en-US" sz="1700" dirty="0"/>
              <a:t>Similar to Super Mario 64, it was the Zelda franchise’s first foray into 3D graphics. </a:t>
            </a:r>
          </a:p>
        </p:txBody>
      </p:sp>
      <p:sp>
        <p:nvSpPr>
          <p:cNvPr id="6" name="Date Placeholder 5">
            <a:extLst>
              <a:ext uri="{FF2B5EF4-FFF2-40B4-BE49-F238E27FC236}">
                <a16:creationId xmlns:a16="http://schemas.microsoft.com/office/drawing/2014/main" id="{E881337A-5B9E-304D-73DB-5C9011F6FA04}"/>
              </a:ext>
            </a:extLst>
          </p:cNvPr>
          <p:cNvSpPr>
            <a:spLocks noGrp="1"/>
          </p:cNvSpPr>
          <p:nvPr>
            <p:ph type="dt" sz="half" idx="10"/>
          </p:nvPr>
        </p:nvSpPr>
        <p:spPr/>
        <p:txBody>
          <a:bodyPr/>
          <a:lstStyle/>
          <a:p>
            <a:r>
              <a:rPr lang="en-US"/>
              <a:t>2/24/2026</a:t>
            </a:r>
          </a:p>
        </p:txBody>
      </p:sp>
      <p:sp>
        <p:nvSpPr>
          <p:cNvPr id="7" name="Footer Placeholder 6">
            <a:extLst>
              <a:ext uri="{FF2B5EF4-FFF2-40B4-BE49-F238E27FC236}">
                <a16:creationId xmlns:a16="http://schemas.microsoft.com/office/drawing/2014/main" id="{023DC38C-C18E-BC1C-4255-486CC742392B}"/>
              </a:ext>
            </a:extLst>
          </p:cNvPr>
          <p:cNvSpPr>
            <a:spLocks noGrp="1"/>
          </p:cNvSpPr>
          <p:nvPr>
            <p:ph type="ftr" sz="quarter" idx="11"/>
          </p:nvPr>
        </p:nvSpPr>
        <p:spPr/>
        <p:txBody>
          <a:bodyPr/>
          <a:lstStyle/>
          <a:p>
            <a:r>
              <a:rPr lang="en-US"/>
              <a:t>Rebecca Reid-Ocarina of Time: Beaten in 4 minutes-CUUG</a:t>
            </a:r>
            <a:endParaRPr lang="en-US" dirty="0"/>
          </a:p>
        </p:txBody>
      </p:sp>
      <p:sp>
        <p:nvSpPr>
          <p:cNvPr id="8" name="Slide Number Placeholder 7">
            <a:extLst>
              <a:ext uri="{FF2B5EF4-FFF2-40B4-BE49-F238E27FC236}">
                <a16:creationId xmlns:a16="http://schemas.microsoft.com/office/drawing/2014/main" id="{26EA3DED-5579-A976-7308-8A0E570E8DC9}"/>
              </a:ext>
            </a:extLst>
          </p:cNvPr>
          <p:cNvSpPr>
            <a:spLocks noGrp="1"/>
          </p:cNvSpPr>
          <p:nvPr>
            <p:ph type="sldNum" sz="quarter" idx="12"/>
          </p:nvPr>
        </p:nvSpPr>
        <p:spPr/>
        <p:txBody>
          <a:bodyPr/>
          <a:lstStyle/>
          <a:p>
            <a:fld id="{CC057153-B650-4DEB-B370-79DDCFDCE934}" type="slidenum">
              <a:rPr lang="en-US" smtClean="0"/>
              <a:t>2</a:t>
            </a:fld>
            <a:endParaRPr lang="en-US"/>
          </a:p>
        </p:txBody>
      </p:sp>
      <p:pic>
        <p:nvPicPr>
          <p:cNvPr id="5" name="Picture 4">
            <a:extLst>
              <a:ext uri="{FF2B5EF4-FFF2-40B4-BE49-F238E27FC236}">
                <a16:creationId xmlns:a16="http://schemas.microsoft.com/office/drawing/2014/main" id="{5927ABA7-98AA-32EF-4B8E-8F66D72F1498}"/>
              </a:ext>
            </a:extLst>
          </p:cNvPr>
          <p:cNvPicPr>
            <a:picLocks noChangeAspect="1"/>
          </p:cNvPicPr>
          <p:nvPr/>
        </p:nvPicPr>
        <p:blipFill>
          <a:blip r:embed="rId3">
            <a:extLst>
              <a:ext uri="{28A0092B-C50C-407E-A947-70E740481C1C}">
                <a14:useLocalDpi xmlns:a14="http://schemas.microsoft.com/office/drawing/2010/main" val="0"/>
              </a:ext>
            </a:extLst>
          </a:blip>
          <a:srcRect t="18483" b="6750"/>
          <a:stretch>
            <a:fillRect/>
          </a:stretch>
        </p:blipFill>
        <p:spPr>
          <a:xfrm>
            <a:off x="20" y="10"/>
            <a:ext cx="12191980" cy="4557776"/>
          </a:xfrm>
          <a:prstGeom prst="rect">
            <a:avLst/>
          </a:prstGeom>
        </p:spPr>
      </p:pic>
    </p:spTree>
    <p:extLst>
      <p:ext uri="{BB962C8B-B14F-4D97-AF65-F5344CB8AC3E}">
        <p14:creationId xmlns:p14="http://schemas.microsoft.com/office/powerpoint/2010/main" val="3858988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3E4B-C410-7B27-CE92-EAE49129F226}"/>
              </a:ext>
            </a:extLst>
          </p:cNvPr>
          <p:cNvSpPr>
            <a:spLocks noGrp="1"/>
          </p:cNvSpPr>
          <p:nvPr>
            <p:ph type="title"/>
          </p:nvPr>
        </p:nvSpPr>
        <p:spPr/>
        <p:txBody>
          <a:bodyPr/>
          <a:lstStyle/>
          <a:p>
            <a:r>
              <a:rPr lang="en-US" dirty="0"/>
              <a:t>Introduction to OoT Speedrunning</a:t>
            </a:r>
            <a:br>
              <a:rPr lang="en-US" dirty="0"/>
            </a:br>
            <a:endParaRPr lang="en-US" dirty="0"/>
          </a:p>
        </p:txBody>
      </p:sp>
      <p:sp>
        <p:nvSpPr>
          <p:cNvPr id="3" name="Content Placeholder 2">
            <a:extLst>
              <a:ext uri="{FF2B5EF4-FFF2-40B4-BE49-F238E27FC236}">
                <a16:creationId xmlns:a16="http://schemas.microsoft.com/office/drawing/2014/main" id="{8B8D924B-65C9-486C-B9A1-85F5CC081BA7}"/>
              </a:ext>
            </a:extLst>
          </p:cNvPr>
          <p:cNvSpPr>
            <a:spLocks noGrp="1"/>
          </p:cNvSpPr>
          <p:nvPr>
            <p:ph idx="1"/>
          </p:nvPr>
        </p:nvSpPr>
        <p:spPr>
          <a:xfrm>
            <a:off x="612647" y="1715532"/>
            <a:ext cx="4316925" cy="4593828"/>
          </a:xfrm>
        </p:spPr>
        <p:txBody>
          <a:bodyPr/>
          <a:lstStyle/>
          <a:p>
            <a:r>
              <a:rPr lang="en-US" dirty="0"/>
              <a:t>OoT was intended to be beaten casually in 25-35 hours, with plenty of time for experiencing the story, finding collectables and fighting enemies. </a:t>
            </a:r>
          </a:p>
          <a:p>
            <a:r>
              <a:rPr lang="en-US" dirty="0"/>
              <a:t>However, to some, this was taken as a challenge: How fast could one beat OoT – or in other words – </a:t>
            </a:r>
            <a:r>
              <a:rPr lang="en-US" i="1" dirty="0"/>
              <a:t>speedrun</a:t>
            </a:r>
            <a:r>
              <a:rPr lang="en-US" dirty="0"/>
              <a:t> OoT?</a:t>
            </a:r>
          </a:p>
        </p:txBody>
      </p:sp>
      <p:sp>
        <p:nvSpPr>
          <p:cNvPr id="7" name="Date Placeholder 6">
            <a:extLst>
              <a:ext uri="{FF2B5EF4-FFF2-40B4-BE49-F238E27FC236}">
                <a16:creationId xmlns:a16="http://schemas.microsoft.com/office/drawing/2014/main" id="{BADC87C0-36B7-1403-EF42-AFC8E07FBE2A}"/>
              </a:ext>
            </a:extLst>
          </p:cNvPr>
          <p:cNvSpPr>
            <a:spLocks noGrp="1"/>
          </p:cNvSpPr>
          <p:nvPr>
            <p:ph type="dt" sz="half" idx="10"/>
          </p:nvPr>
        </p:nvSpPr>
        <p:spPr/>
        <p:txBody>
          <a:bodyPr/>
          <a:lstStyle/>
          <a:p>
            <a:r>
              <a:rPr lang="en-US"/>
              <a:t>2/24/2026</a:t>
            </a:r>
          </a:p>
        </p:txBody>
      </p:sp>
      <p:sp>
        <p:nvSpPr>
          <p:cNvPr id="8" name="Footer Placeholder 7">
            <a:extLst>
              <a:ext uri="{FF2B5EF4-FFF2-40B4-BE49-F238E27FC236}">
                <a16:creationId xmlns:a16="http://schemas.microsoft.com/office/drawing/2014/main" id="{EB71CC14-7DAD-2914-5DB6-13DFD408AFBB}"/>
              </a:ext>
            </a:extLst>
          </p:cNvPr>
          <p:cNvSpPr>
            <a:spLocks noGrp="1"/>
          </p:cNvSpPr>
          <p:nvPr>
            <p:ph type="ftr" sz="quarter" idx="11"/>
          </p:nvPr>
        </p:nvSpPr>
        <p:spPr/>
        <p:txBody>
          <a:bodyPr/>
          <a:lstStyle/>
          <a:p>
            <a:r>
              <a:rPr lang="en-US"/>
              <a:t>Rebecca Reid-Ocarina of Time: Beaten in 4 minutes-CUUG</a:t>
            </a:r>
            <a:endParaRPr lang="en-US" dirty="0"/>
          </a:p>
        </p:txBody>
      </p:sp>
      <p:sp>
        <p:nvSpPr>
          <p:cNvPr id="9" name="Slide Number Placeholder 8">
            <a:extLst>
              <a:ext uri="{FF2B5EF4-FFF2-40B4-BE49-F238E27FC236}">
                <a16:creationId xmlns:a16="http://schemas.microsoft.com/office/drawing/2014/main" id="{8EF80BC6-8ACE-0DAB-46F6-6105C18D8B4A}"/>
              </a:ext>
            </a:extLst>
          </p:cNvPr>
          <p:cNvSpPr>
            <a:spLocks noGrp="1"/>
          </p:cNvSpPr>
          <p:nvPr>
            <p:ph type="sldNum" sz="quarter" idx="12"/>
          </p:nvPr>
        </p:nvSpPr>
        <p:spPr/>
        <p:txBody>
          <a:bodyPr/>
          <a:lstStyle/>
          <a:p>
            <a:fld id="{CC057153-B650-4DEB-B370-79DDCFDCE934}" type="slidenum">
              <a:rPr lang="en-US" smtClean="0"/>
              <a:t>3</a:t>
            </a:fld>
            <a:endParaRPr lang="en-US"/>
          </a:p>
        </p:txBody>
      </p:sp>
      <p:sp>
        <p:nvSpPr>
          <p:cNvPr id="4" name="AutoShape 2">
            <a:extLst>
              <a:ext uri="{FF2B5EF4-FFF2-40B4-BE49-F238E27FC236}">
                <a16:creationId xmlns:a16="http://schemas.microsoft.com/office/drawing/2014/main" id="{47A2A644-EAD6-C63B-75A6-A3F4C27171DE}"/>
              </a:ext>
            </a:extLst>
          </p:cNvPr>
          <p:cNvSpPr>
            <a:spLocks noChangeAspect="1" noChangeArrowheads="1"/>
          </p:cNvSpPr>
          <p:nvPr/>
        </p:nvSpPr>
        <p:spPr bwMode="auto">
          <a:xfrm>
            <a:off x="1528763" y="0"/>
            <a:ext cx="9132887"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D7CF7B0B-A9EF-D838-2316-ECC91BD2C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442" y="1609859"/>
            <a:ext cx="6648194" cy="4991137"/>
          </a:xfrm>
          <a:prstGeom prst="rect">
            <a:avLst/>
          </a:prstGeom>
        </p:spPr>
      </p:pic>
    </p:spTree>
    <p:extLst>
      <p:ext uri="{BB962C8B-B14F-4D97-AF65-F5344CB8AC3E}">
        <p14:creationId xmlns:p14="http://schemas.microsoft.com/office/powerpoint/2010/main" val="413391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0FCD-F9D6-7B32-B6F9-9E15B342F540}"/>
              </a:ext>
            </a:extLst>
          </p:cNvPr>
          <p:cNvSpPr>
            <a:spLocks noGrp="1"/>
          </p:cNvSpPr>
          <p:nvPr>
            <p:ph type="title"/>
          </p:nvPr>
        </p:nvSpPr>
        <p:spPr/>
        <p:txBody>
          <a:bodyPr/>
          <a:lstStyle/>
          <a:p>
            <a:r>
              <a:rPr lang="en-US" dirty="0"/>
              <a:t>What is speedrunning?</a:t>
            </a:r>
          </a:p>
        </p:txBody>
      </p:sp>
      <p:sp>
        <p:nvSpPr>
          <p:cNvPr id="3" name="Content Placeholder 2">
            <a:extLst>
              <a:ext uri="{FF2B5EF4-FFF2-40B4-BE49-F238E27FC236}">
                <a16:creationId xmlns:a16="http://schemas.microsoft.com/office/drawing/2014/main" id="{AAC76458-FEDA-350B-D6EA-B23A961845F3}"/>
              </a:ext>
            </a:extLst>
          </p:cNvPr>
          <p:cNvSpPr>
            <a:spLocks noGrp="1"/>
          </p:cNvSpPr>
          <p:nvPr>
            <p:ph idx="1"/>
          </p:nvPr>
        </p:nvSpPr>
        <p:spPr/>
        <p:txBody>
          <a:bodyPr/>
          <a:lstStyle/>
          <a:p>
            <a:r>
              <a:rPr lang="en-US" b="1" dirty="0"/>
              <a:t>Speedrunning</a:t>
            </a:r>
            <a:r>
              <a:rPr lang="en-US" dirty="0"/>
              <a:t> is the act of playing a </a:t>
            </a:r>
            <a:r>
              <a:rPr lang="en-US" dirty="0">
                <a:hlinkClick r:id="rId7" tooltip="Video game"/>
              </a:rPr>
              <a:t>video game</a:t>
            </a:r>
            <a:r>
              <a:rPr lang="en-US" dirty="0"/>
              <a:t>, or section of a video game, with the goal of completing it as fast as possible. Speedrunning often involves following planned routes, which may incorporate </a:t>
            </a:r>
            <a:r>
              <a:rPr lang="en-US" dirty="0">
                <a:hlinkClick r:id="rId8" tooltip="Sequence breaking"/>
              </a:rPr>
              <a:t>sequence breaking</a:t>
            </a:r>
            <a:r>
              <a:rPr lang="en-US" dirty="0"/>
              <a:t> and exploit </a:t>
            </a:r>
            <a:r>
              <a:rPr lang="en-US" dirty="0">
                <a:hlinkClick r:id="rId9" tooltip="Glitch"/>
              </a:rPr>
              <a:t>glitches</a:t>
            </a:r>
            <a:r>
              <a:rPr lang="en-US" dirty="0"/>
              <a:t> that allow sections to be skipped or completed more quickly than intended. </a:t>
            </a:r>
          </a:p>
        </p:txBody>
      </p:sp>
      <p:sp>
        <p:nvSpPr>
          <p:cNvPr id="4" name="Date Placeholder 3">
            <a:extLst>
              <a:ext uri="{FF2B5EF4-FFF2-40B4-BE49-F238E27FC236}">
                <a16:creationId xmlns:a16="http://schemas.microsoft.com/office/drawing/2014/main" id="{3333FFC1-2555-6683-5E14-EDAFB611AF22}"/>
              </a:ext>
            </a:extLst>
          </p:cNvPr>
          <p:cNvSpPr>
            <a:spLocks noGrp="1"/>
          </p:cNvSpPr>
          <p:nvPr>
            <p:ph type="dt" sz="half" idx="10"/>
          </p:nvPr>
        </p:nvSpPr>
        <p:spPr/>
        <p:txBody>
          <a:bodyPr/>
          <a:lstStyle/>
          <a:p>
            <a:r>
              <a:rPr lang="en-US"/>
              <a:t>2/24/2026</a:t>
            </a:r>
          </a:p>
        </p:txBody>
      </p:sp>
      <p:sp>
        <p:nvSpPr>
          <p:cNvPr id="5" name="Footer Placeholder 4">
            <a:extLst>
              <a:ext uri="{FF2B5EF4-FFF2-40B4-BE49-F238E27FC236}">
                <a16:creationId xmlns:a16="http://schemas.microsoft.com/office/drawing/2014/main" id="{CB749C3D-1514-0343-1F21-24C4ED394386}"/>
              </a:ext>
            </a:extLst>
          </p:cNvPr>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a:extLst>
              <a:ext uri="{FF2B5EF4-FFF2-40B4-BE49-F238E27FC236}">
                <a16:creationId xmlns:a16="http://schemas.microsoft.com/office/drawing/2014/main" id="{10770509-F0FB-A763-6280-BDF5C37BDD77}"/>
              </a:ext>
            </a:extLst>
          </p:cNvPr>
          <p:cNvSpPr>
            <a:spLocks noGrp="1"/>
          </p:cNvSpPr>
          <p:nvPr>
            <p:ph type="sldNum" sz="quarter" idx="12"/>
          </p:nvPr>
        </p:nvSpPr>
        <p:spPr/>
        <p:txBody>
          <a:bodyPr/>
          <a:lstStyle/>
          <a:p>
            <a:fld id="{CC057153-B650-4DEB-B370-79DDCFDCE934}" type="slidenum">
              <a:rPr lang="en-US" smtClean="0"/>
              <a:t>4</a:t>
            </a:fld>
            <a:endParaRPr lang="en-US"/>
          </a:p>
        </p:txBody>
      </p:sp>
      <p:pic>
        <p:nvPicPr>
          <p:cNvPr id="8" name="Super Mario 64 Koopa the Quick Race #1">
            <a:hlinkClick r:id="" action="ppaction://media"/>
            <a:extLst>
              <a:ext uri="{FF2B5EF4-FFF2-40B4-BE49-F238E27FC236}">
                <a16:creationId xmlns:a16="http://schemas.microsoft.com/office/drawing/2014/main" id="{E161908D-516E-875C-4EF8-95101C4BDD6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115474" y="3429000"/>
            <a:ext cx="4057052" cy="3042789"/>
          </a:xfrm>
          <a:prstGeom prst="rect">
            <a:avLst/>
          </a:prstGeom>
        </p:spPr>
      </p:pic>
      <p:pic>
        <p:nvPicPr>
          <p:cNvPr id="10" name="(2)1071_1104__[WORLD RECORD] Super Mario 64 120 star speedrun in 1_35_28">
            <a:hlinkClick r:id="" action="ppaction://media"/>
            <a:extLst>
              <a:ext uri="{FF2B5EF4-FFF2-40B4-BE49-F238E27FC236}">
                <a16:creationId xmlns:a16="http://schemas.microsoft.com/office/drawing/2014/main" id="{3849C52E-1017-DB8E-FB60-BB1B439F2147}"/>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113182" y="3630147"/>
            <a:ext cx="4717775" cy="2653748"/>
          </a:xfrm>
          <a:prstGeom prst="rect">
            <a:avLst/>
          </a:prstGeom>
        </p:spPr>
      </p:pic>
    </p:spTree>
    <p:extLst>
      <p:ext uri="{BB962C8B-B14F-4D97-AF65-F5344CB8AC3E}">
        <p14:creationId xmlns:p14="http://schemas.microsoft.com/office/powerpoint/2010/main" val="254768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37" fill="hold"/>
                                        <p:tgtEl>
                                          <p:spTgt spid="8"/>
                                        </p:tgtEl>
                                      </p:cBhvr>
                                    </p:cmd>
                                  </p:childTnLst>
                                </p:cTn>
                              </p:par>
                              <p:par>
                                <p:cTn id="7" presetID="1" presetClass="mediacall" presetSubtype="0" fill="hold" nodeType="withEffect">
                                  <p:stCondLst>
                                    <p:cond delay="6750"/>
                                  </p:stCondLst>
                                  <p:childTnLst>
                                    <p:cmd type="call" cmd="playFrom(0.0)">
                                      <p:cBhvr>
                                        <p:cTn id="8" dur="33062" fill="hold"/>
                                        <p:tgtEl>
                                          <p:spTgt spid="10"/>
                                        </p:tgtEl>
                                      </p:cBhvr>
                                    </p:cmd>
                                  </p:childTnLst>
                                </p:cTn>
                              </p:par>
                              <p:par>
                                <p:cTn id="9" presetID="1" presetClass="mediacall" presetSubtype="0" fill="hold" nodeType="withEffect">
                                  <p:stCondLst>
                                    <p:cond delay="40600"/>
                                  </p:stCondLst>
                                  <p:childTnLst>
                                    <p:cmd type="call" cmd="playFrom(0.0)">
                                      <p:cBhvr>
                                        <p:cTn id="10" dur="330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10"/>
                </p:tgtEl>
              </p:cMediaNode>
            </p:video>
            <p:video>
              <p:cMediaNode vol="80000">
                <p:cTn id="12"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4B2E-F031-51C8-809F-3CBBB97F7304}"/>
              </a:ext>
            </a:extLst>
          </p:cNvPr>
          <p:cNvSpPr>
            <a:spLocks noGrp="1"/>
          </p:cNvSpPr>
          <p:nvPr>
            <p:ph type="title"/>
          </p:nvPr>
        </p:nvSpPr>
        <p:spPr/>
        <p:txBody>
          <a:bodyPr/>
          <a:lstStyle/>
          <a:p>
            <a:r>
              <a:rPr lang="en-US"/>
              <a:t>OoT Speedrunning: A history</a:t>
            </a:r>
            <a:endParaRPr lang="en-US" dirty="0"/>
          </a:p>
        </p:txBody>
      </p:sp>
      <p:sp>
        <p:nvSpPr>
          <p:cNvPr id="3" name="Content Placeholder 2">
            <a:extLst>
              <a:ext uri="{FF2B5EF4-FFF2-40B4-BE49-F238E27FC236}">
                <a16:creationId xmlns:a16="http://schemas.microsoft.com/office/drawing/2014/main" id="{9F699495-F55B-B325-5730-3010AD8F4280}"/>
              </a:ext>
            </a:extLst>
          </p:cNvPr>
          <p:cNvSpPr>
            <a:spLocks noGrp="1"/>
          </p:cNvSpPr>
          <p:nvPr>
            <p:ph idx="1"/>
          </p:nvPr>
        </p:nvSpPr>
        <p:spPr/>
        <p:txBody>
          <a:bodyPr>
            <a:normAutofit/>
          </a:bodyPr>
          <a:lstStyle/>
          <a:p>
            <a:r>
              <a:rPr lang="en-US" dirty="0"/>
              <a:t>The oldest record of speedrunning OoT was from 2003, with a time of 6h:45m. At the time, many speedrunning communities discouraged the use of glitches/exploits. Eventually, glitches caught on as </a:t>
            </a:r>
            <a:r>
              <a:rPr lang="en-US" dirty="0" err="1"/>
              <a:t>speedrunners</a:t>
            </a:r>
            <a:r>
              <a:rPr lang="en-US" dirty="0"/>
              <a:t> found glitches that could shave hours off their times. </a:t>
            </a:r>
          </a:p>
          <a:p>
            <a:r>
              <a:rPr lang="en-US" dirty="0"/>
              <a:t>The first intentional usage of a glitch in OoT was an invincibility-frame glitch that allowed a </a:t>
            </a:r>
            <a:r>
              <a:rPr lang="en-US" dirty="0" err="1"/>
              <a:t>speedrunner</a:t>
            </a:r>
            <a:r>
              <a:rPr lang="en-US" dirty="0"/>
              <a:t> to set a 5h:04m run in 2005.</a:t>
            </a:r>
          </a:p>
          <a:p>
            <a:r>
              <a:rPr lang="en-US" dirty="0"/>
              <a:t>As more glitches were discovered, the time was brought down to 2 hours, then 1 hour, then 30 minutes, then even 18 minutes in 2017, with very little of the game actually played. The record hovered around ~18 minutes from 2013-2020. That is, until </a:t>
            </a:r>
            <a:r>
              <a:rPr lang="en-US" b="1" dirty="0"/>
              <a:t>stale reference manipulation </a:t>
            </a:r>
            <a:r>
              <a:rPr lang="en-US" dirty="0"/>
              <a:t>was discovered.</a:t>
            </a:r>
          </a:p>
        </p:txBody>
      </p:sp>
      <p:sp>
        <p:nvSpPr>
          <p:cNvPr id="4" name="Date Placeholder 3">
            <a:extLst>
              <a:ext uri="{FF2B5EF4-FFF2-40B4-BE49-F238E27FC236}">
                <a16:creationId xmlns:a16="http://schemas.microsoft.com/office/drawing/2014/main" id="{958286A7-7882-13B6-CEA6-E510BAF35F85}"/>
              </a:ext>
            </a:extLst>
          </p:cNvPr>
          <p:cNvSpPr>
            <a:spLocks noGrp="1"/>
          </p:cNvSpPr>
          <p:nvPr>
            <p:ph type="dt" sz="half" idx="10"/>
          </p:nvPr>
        </p:nvSpPr>
        <p:spPr/>
        <p:txBody>
          <a:bodyPr/>
          <a:lstStyle/>
          <a:p>
            <a:r>
              <a:rPr lang="en-US"/>
              <a:t>2/24/2026</a:t>
            </a:r>
          </a:p>
        </p:txBody>
      </p:sp>
      <p:sp>
        <p:nvSpPr>
          <p:cNvPr id="5" name="Footer Placeholder 4">
            <a:extLst>
              <a:ext uri="{FF2B5EF4-FFF2-40B4-BE49-F238E27FC236}">
                <a16:creationId xmlns:a16="http://schemas.microsoft.com/office/drawing/2014/main" id="{4084833C-DBC4-FCB7-0333-02345E5F49F3}"/>
              </a:ext>
            </a:extLst>
          </p:cNvPr>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a:extLst>
              <a:ext uri="{FF2B5EF4-FFF2-40B4-BE49-F238E27FC236}">
                <a16:creationId xmlns:a16="http://schemas.microsoft.com/office/drawing/2014/main" id="{62E83AB6-14FB-70DF-E0EE-00FABA64A2B2}"/>
              </a:ext>
            </a:extLst>
          </p:cNvPr>
          <p:cNvSpPr>
            <a:spLocks noGrp="1"/>
          </p:cNvSpPr>
          <p:nvPr>
            <p:ph type="sldNum" sz="quarter" idx="12"/>
          </p:nvPr>
        </p:nvSpPr>
        <p:spPr/>
        <p:txBody>
          <a:bodyPr/>
          <a:lstStyle/>
          <a:p>
            <a:fld id="{CC057153-B650-4DEB-B370-79DDCFDCE934}" type="slidenum">
              <a:rPr lang="en-US" smtClean="0"/>
              <a:t>5</a:t>
            </a:fld>
            <a:endParaRPr lang="en-US"/>
          </a:p>
        </p:txBody>
      </p:sp>
    </p:spTree>
    <p:extLst>
      <p:ext uri="{BB962C8B-B14F-4D97-AF65-F5344CB8AC3E}">
        <p14:creationId xmlns:p14="http://schemas.microsoft.com/office/powerpoint/2010/main" val="3673142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F8D702E-3030-60D3-BE2A-E52DCD6B3C7E}"/>
              </a:ext>
            </a:extLst>
          </p:cNvPr>
          <p:cNvSpPr>
            <a:spLocks noGrp="1"/>
          </p:cNvSpPr>
          <p:nvPr>
            <p:ph type="title"/>
          </p:nvPr>
        </p:nvSpPr>
        <p:spPr>
          <a:xfrm>
            <a:off x="707064" y="609600"/>
            <a:ext cx="6993914" cy="1356360"/>
          </a:xfrm>
        </p:spPr>
        <p:txBody>
          <a:bodyPr>
            <a:normAutofit/>
          </a:bodyPr>
          <a:lstStyle/>
          <a:p>
            <a:r>
              <a:rPr lang="en-US" dirty="0"/>
              <a:t>Stale Reference Manipulation</a:t>
            </a:r>
          </a:p>
        </p:txBody>
      </p:sp>
      <p:sp>
        <p:nvSpPr>
          <p:cNvPr id="3" name="Content Placeholder 2">
            <a:extLst>
              <a:ext uri="{FF2B5EF4-FFF2-40B4-BE49-F238E27FC236}">
                <a16:creationId xmlns:a16="http://schemas.microsoft.com/office/drawing/2014/main" id="{54D89151-D8F9-E891-8FE0-DC838174FCE2}"/>
              </a:ext>
            </a:extLst>
          </p:cNvPr>
          <p:cNvSpPr>
            <a:spLocks noGrp="1"/>
          </p:cNvSpPr>
          <p:nvPr>
            <p:ph idx="1"/>
          </p:nvPr>
        </p:nvSpPr>
        <p:spPr>
          <a:xfrm>
            <a:off x="707064" y="2057400"/>
            <a:ext cx="6993914" cy="4038600"/>
          </a:xfrm>
        </p:spPr>
        <p:txBody>
          <a:bodyPr>
            <a:normAutofit lnSpcReduction="10000"/>
          </a:bodyPr>
          <a:lstStyle/>
          <a:p>
            <a:r>
              <a:rPr lang="en-US" dirty="0"/>
              <a:t>Stale reference manipulation(SRM) is a glitch discovered in January 2020 that allowed an OoT player to execute arbitrary code. </a:t>
            </a:r>
          </a:p>
          <a:p>
            <a:r>
              <a:rPr lang="en-US" dirty="0"/>
              <a:t>Through a series of convoluted, specific actions, you could run ANY code you wanted. This included warping anywhere, enabling debug mode, and more. The discovery pushed the game’s current world record time to 3 minutes and 47 seconds!</a:t>
            </a:r>
          </a:p>
          <a:p>
            <a:r>
              <a:rPr lang="en-US" dirty="0"/>
              <a:t>This glitch works using a form of use-after-free, where a reference to an unloaded object(a stale reference, if you will) continues to update even if other data is loaded in that object’s place.</a:t>
            </a:r>
          </a:p>
        </p:txBody>
      </p:sp>
      <p:pic>
        <p:nvPicPr>
          <p:cNvPr id="1026" name="Picture 2" descr="undefined">
            <a:extLst>
              <a:ext uri="{FF2B5EF4-FFF2-40B4-BE49-F238E27FC236}">
                <a16:creationId xmlns:a16="http://schemas.microsoft.com/office/drawing/2014/main" id="{E9429226-A1E9-E79B-ACA6-12E6623BCD7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97532" y="609600"/>
            <a:ext cx="4052813" cy="574867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95BAFE39-3339-DE38-6C44-5AF3EC997266}"/>
              </a:ext>
            </a:extLst>
          </p:cNvPr>
          <p:cNvSpPr>
            <a:spLocks noGrp="1"/>
          </p:cNvSpPr>
          <p:nvPr>
            <p:ph type="dt" sz="half" idx="10"/>
          </p:nvPr>
        </p:nvSpPr>
        <p:spPr>
          <a:xfrm>
            <a:off x="1142996" y="6223828"/>
            <a:ext cx="2329074" cy="365125"/>
          </a:xfrm>
        </p:spPr>
        <p:txBody>
          <a:bodyPr>
            <a:normAutofit/>
          </a:bodyPr>
          <a:lstStyle/>
          <a:p>
            <a:pPr>
              <a:spcAft>
                <a:spcPts val="600"/>
              </a:spcAft>
            </a:pPr>
            <a:r>
              <a:rPr lang="en-US"/>
              <a:t>2/24/2026</a:t>
            </a:r>
          </a:p>
        </p:txBody>
      </p:sp>
      <p:sp>
        <p:nvSpPr>
          <p:cNvPr id="5" name="Footer Placeholder 4">
            <a:extLst>
              <a:ext uri="{FF2B5EF4-FFF2-40B4-BE49-F238E27FC236}">
                <a16:creationId xmlns:a16="http://schemas.microsoft.com/office/drawing/2014/main" id="{E197B446-E581-3CEF-069A-B6FA3EAB4CA4}"/>
              </a:ext>
            </a:extLst>
          </p:cNvPr>
          <p:cNvSpPr>
            <a:spLocks noGrp="1"/>
          </p:cNvSpPr>
          <p:nvPr>
            <p:ph type="ftr" sz="quarter" idx="11"/>
          </p:nvPr>
        </p:nvSpPr>
        <p:spPr>
          <a:xfrm>
            <a:off x="3949148" y="6223828"/>
            <a:ext cx="4717774" cy="365125"/>
          </a:xfrm>
        </p:spPr>
        <p:txBody>
          <a:bodyPr>
            <a:normAutofit/>
          </a:bodyPr>
          <a:lstStyle/>
          <a:p>
            <a:pPr>
              <a:spcAft>
                <a:spcPts val="600"/>
              </a:spcAft>
            </a:pPr>
            <a:r>
              <a:rPr lang="en-US"/>
              <a:t>Rebecca Reid-Ocarina of Time: Beaten in 4 minutes-CUUG</a:t>
            </a:r>
          </a:p>
        </p:txBody>
      </p:sp>
      <p:sp>
        <p:nvSpPr>
          <p:cNvPr id="6" name="Slide Number Placeholder 5">
            <a:extLst>
              <a:ext uri="{FF2B5EF4-FFF2-40B4-BE49-F238E27FC236}">
                <a16:creationId xmlns:a16="http://schemas.microsoft.com/office/drawing/2014/main" id="{97AC0437-0059-F66C-2C8F-17C952836872}"/>
              </a:ext>
            </a:extLst>
          </p:cNvPr>
          <p:cNvSpPr>
            <a:spLocks noGrp="1"/>
          </p:cNvSpPr>
          <p:nvPr>
            <p:ph type="sldNum" sz="quarter" idx="12"/>
          </p:nvPr>
        </p:nvSpPr>
        <p:spPr>
          <a:xfrm>
            <a:off x="9329530" y="6223828"/>
            <a:ext cx="1706217" cy="365125"/>
          </a:xfrm>
        </p:spPr>
        <p:txBody>
          <a:bodyPr>
            <a:normAutofit/>
          </a:bodyPr>
          <a:lstStyle/>
          <a:p>
            <a:pPr>
              <a:spcAft>
                <a:spcPts val="600"/>
              </a:spcAft>
            </a:pPr>
            <a:fld id="{CC057153-B650-4DEB-B370-79DDCFDCE934}" type="slidenum">
              <a:rPr lang="en-US" smtClean="0"/>
              <a:pPr>
                <a:spcAft>
                  <a:spcPts val="600"/>
                </a:spcAft>
              </a:pPr>
              <a:t>6</a:t>
            </a:fld>
            <a:endParaRPr lang="en-US"/>
          </a:p>
        </p:txBody>
      </p:sp>
    </p:spTree>
    <p:extLst>
      <p:ext uri="{BB962C8B-B14F-4D97-AF65-F5344CB8AC3E}">
        <p14:creationId xmlns:p14="http://schemas.microsoft.com/office/powerpoint/2010/main" val="580614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11770-208B-5C87-63B4-87D7E4B062C3}"/>
              </a:ext>
            </a:extLst>
          </p:cNvPr>
          <p:cNvSpPr>
            <a:spLocks noGrp="1"/>
          </p:cNvSpPr>
          <p:nvPr>
            <p:ph type="title"/>
          </p:nvPr>
        </p:nvSpPr>
        <p:spPr/>
        <p:txBody>
          <a:bodyPr/>
          <a:lstStyle/>
          <a:p>
            <a:r>
              <a:rPr lang="en-US" dirty="0"/>
              <a:t>SRM: How does it work?</a:t>
            </a:r>
            <a:br>
              <a:rPr lang="en-US" dirty="0"/>
            </a:br>
            <a:endParaRPr lang="en-US" dirty="0"/>
          </a:p>
        </p:txBody>
      </p:sp>
      <p:sp>
        <p:nvSpPr>
          <p:cNvPr id="3" name="Content Placeholder 2">
            <a:extLst>
              <a:ext uri="{FF2B5EF4-FFF2-40B4-BE49-F238E27FC236}">
                <a16:creationId xmlns:a16="http://schemas.microsoft.com/office/drawing/2014/main" id="{BE719EB6-7020-30A5-48B4-F68CD7EC7377}"/>
              </a:ext>
            </a:extLst>
          </p:cNvPr>
          <p:cNvSpPr>
            <a:spLocks noGrp="1"/>
          </p:cNvSpPr>
          <p:nvPr>
            <p:ph idx="1"/>
          </p:nvPr>
        </p:nvSpPr>
        <p:spPr>
          <a:xfrm>
            <a:off x="612647" y="1715532"/>
            <a:ext cx="11069279" cy="1352630"/>
          </a:xfrm>
        </p:spPr>
        <p:txBody>
          <a:bodyPr/>
          <a:lstStyle/>
          <a:p>
            <a:r>
              <a:rPr lang="en-US" dirty="0"/>
              <a:t>In OoT, interactable things like enemies, items, and the player character Link, are stored in a data structure called an actor. These actors have information like X,Y,Z, position, angle, speed, ID, and other variables. They are loaded and stored on the heap.</a:t>
            </a:r>
          </a:p>
        </p:txBody>
      </p:sp>
      <p:sp>
        <p:nvSpPr>
          <p:cNvPr id="4" name="Date Placeholder 3">
            <a:extLst>
              <a:ext uri="{FF2B5EF4-FFF2-40B4-BE49-F238E27FC236}">
                <a16:creationId xmlns:a16="http://schemas.microsoft.com/office/drawing/2014/main" id="{E5DD65BA-F58F-B42A-8652-24BE8B5B9EC3}"/>
              </a:ext>
            </a:extLst>
          </p:cNvPr>
          <p:cNvSpPr>
            <a:spLocks noGrp="1"/>
          </p:cNvSpPr>
          <p:nvPr>
            <p:ph type="dt" sz="half" idx="10"/>
          </p:nvPr>
        </p:nvSpPr>
        <p:spPr/>
        <p:txBody>
          <a:bodyPr/>
          <a:lstStyle/>
          <a:p>
            <a:r>
              <a:rPr lang="en-US"/>
              <a:t>2/24/2026</a:t>
            </a:r>
            <a:endParaRPr lang="en-US" dirty="0"/>
          </a:p>
        </p:txBody>
      </p:sp>
      <p:sp>
        <p:nvSpPr>
          <p:cNvPr id="5" name="Footer Placeholder 4">
            <a:extLst>
              <a:ext uri="{FF2B5EF4-FFF2-40B4-BE49-F238E27FC236}">
                <a16:creationId xmlns:a16="http://schemas.microsoft.com/office/drawing/2014/main" id="{D2A3FD13-435C-4527-6339-441A61D1EDC2}"/>
              </a:ext>
            </a:extLst>
          </p:cNvPr>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a:extLst>
              <a:ext uri="{FF2B5EF4-FFF2-40B4-BE49-F238E27FC236}">
                <a16:creationId xmlns:a16="http://schemas.microsoft.com/office/drawing/2014/main" id="{00CEBF33-A614-133C-66D2-36FC2116CDDE}"/>
              </a:ext>
            </a:extLst>
          </p:cNvPr>
          <p:cNvSpPr>
            <a:spLocks noGrp="1"/>
          </p:cNvSpPr>
          <p:nvPr>
            <p:ph type="sldNum" sz="quarter" idx="12"/>
          </p:nvPr>
        </p:nvSpPr>
        <p:spPr/>
        <p:txBody>
          <a:bodyPr/>
          <a:lstStyle/>
          <a:p>
            <a:fld id="{CC057153-B650-4DEB-B370-79DDCFDCE934}" type="slidenum">
              <a:rPr lang="en-US" smtClean="0"/>
              <a:t>7</a:t>
            </a:fld>
            <a:endParaRPr lang="en-US"/>
          </a:p>
        </p:txBody>
      </p:sp>
      <p:pic>
        <p:nvPicPr>
          <p:cNvPr id="7" name="Picture 6">
            <a:extLst>
              <a:ext uri="{FF2B5EF4-FFF2-40B4-BE49-F238E27FC236}">
                <a16:creationId xmlns:a16="http://schemas.microsoft.com/office/drawing/2014/main" id="{7E5B3D05-2165-5A68-D692-A033642D93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90844" y="3102796"/>
            <a:ext cx="5955921" cy="3350206"/>
          </a:xfrm>
          <a:prstGeom prst="rect">
            <a:avLst/>
          </a:prstGeom>
        </p:spPr>
      </p:pic>
      <p:sp>
        <p:nvSpPr>
          <p:cNvPr id="8" name="Content Placeholder 2">
            <a:extLst>
              <a:ext uri="{FF2B5EF4-FFF2-40B4-BE49-F238E27FC236}">
                <a16:creationId xmlns:a16="http://schemas.microsoft.com/office/drawing/2014/main" id="{7345F0E8-548D-2CEE-BC4B-3E88A0AC35D4}"/>
              </a:ext>
            </a:extLst>
          </p:cNvPr>
          <p:cNvSpPr txBox="1">
            <a:spLocks/>
          </p:cNvSpPr>
          <p:nvPr/>
        </p:nvSpPr>
        <p:spPr>
          <a:xfrm>
            <a:off x="612647" y="3102796"/>
            <a:ext cx="5063593" cy="2570037"/>
          </a:xfrm>
          <a:prstGeom prst="rect">
            <a:avLst/>
          </a:prstGeom>
        </p:spPr>
        <p:txBody>
          <a:bodyPr vert="horz" lIns="91440" tIns="45720" rIns="91440" bIns="45720" rtlCol="0">
            <a:normAutofit/>
          </a:bodyPr>
          <a:lstStyle>
            <a:lvl1pPr marL="228600" indent="-182880" defTabSz="914400">
              <a:lnSpc>
                <a:spcPct val="90000"/>
              </a:lnSpc>
              <a:spcBef>
                <a:spcPts val="1400"/>
              </a:spcBef>
              <a:buClr>
                <a:schemeClr val="accent1"/>
              </a:buClr>
              <a:buSzPct val="80000"/>
              <a:buFont typeface="Corbel" pitchFamily="34" charset="0"/>
              <a:buChar char="•"/>
              <a:defRPr sz="2200">
                <a:solidFill>
                  <a:schemeClr val="accent1"/>
                </a:solidFill>
              </a:defRPr>
            </a:lvl1pPr>
            <a:lvl2pPr indent="-182880" defTabSz="914400">
              <a:lnSpc>
                <a:spcPct val="90000"/>
              </a:lnSpc>
              <a:spcBef>
                <a:spcPts val="200"/>
              </a:spcBef>
              <a:spcAft>
                <a:spcPts val="400"/>
              </a:spcAft>
              <a:buClr>
                <a:schemeClr val="accent1"/>
              </a:buClr>
              <a:buSzPct val="80000"/>
              <a:buFont typeface="Corbel" pitchFamily="34" charset="0"/>
              <a:buChar char="•"/>
              <a:defRPr sz="2000">
                <a:solidFill>
                  <a:schemeClr val="accent1"/>
                </a:solidFill>
              </a:defRPr>
            </a:lvl2pPr>
            <a:lvl3pPr marL="731520" indent="-182880" defTabSz="914400">
              <a:lnSpc>
                <a:spcPct val="90000"/>
              </a:lnSpc>
              <a:spcBef>
                <a:spcPts val="200"/>
              </a:spcBef>
              <a:spcAft>
                <a:spcPts val="400"/>
              </a:spcAft>
              <a:buClr>
                <a:schemeClr val="accent1"/>
              </a:buClr>
              <a:buSzPct val="80000"/>
              <a:buFont typeface="Corbel" pitchFamily="34" charset="0"/>
              <a:buChar char="•"/>
              <a:defRPr>
                <a:solidFill>
                  <a:schemeClr val="accent1"/>
                </a:solidFill>
              </a:defRPr>
            </a:lvl3pPr>
            <a:lvl4pPr marL="1005840" indent="-182880" defTabSz="914400">
              <a:lnSpc>
                <a:spcPct val="90000"/>
              </a:lnSpc>
              <a:spcBef>
                <a:spcPts val="200"/>
              </a:spcBef>
              <a:spcAft>
                <a:spcPts val="400"/>
              </a:spcAft>
              <a:buClr>
                <a:schemeClr val="accent1"/>
              </a:buClr>
              <a:buSzPct val="80000"/>
              <a:buFont typeface="Corbel" pitchFamily="34" charset="0"/>
              <a:buChar char="•"/>
              <a:defRPr sz="1600">
                <a:solidFill>
                  <a:schemeClr val="accent1"/>
                </a:solidFill>
              </a:defRPr>
            </a:lvl4pPr>
            <a:lvl5pPr marL="1280160" indent="-182880" defTabSz="914400">
              <a:lnSpc>
                <a:spcPct val="90000"/>
              </a:lnSpc>
              <a:spcBef>
                <a:spcPts val="200"/>
              </a:spcBef>
              <a:spcAft>
                <a:spcPts val="400"/>
              </a:spcAft>
              <a:buClr>
                <a:schemeClr val="accent1"/>
              </a:buClr>
              <a:buSzPct val="80000"/>
              <a:buFont typeface="Corbel" pitchFamily="34" charset="0"/>
              <a:buChar char="•"/>
              <a:defRPr sz="1600">
                <a:solidFill>
                  <a:schemeClr val="accent1"/>
                </a:solidFill>
              </a:defRPr>
            </a:lvl5pPr>
            <a:lvl6pPr marL="1600000" indent="-228600" defTabSz="914400">
              <a:lnSpc>
                <a:spcPct val="90000"/>
              </a:lnSpc>
              <a:spcBef>
                <a:spcPts val="200"/>
              </a:spcBef>
              <a:spcAft>
                <a:spcPts val="400"/>
              </a:spcAft>
              <a:buClr>
                <a:schemeClr val="accent1"/>
              </a:buClr>
              <a:buSzPct val="80000"/>
              <a:buFont typeface="Corbel" pitchFamily="34" charset="0"/>
              <a:buChar char="•"/>
              <a:defRPr sz="1600">
                <a:solidFill>
                  <a:schemeClr val="accent1"/>
                </a:solidFill>
              </a:defRPr>
            </a:lvl6pPr>
            <a:lvl7pPr marL="1900000" indent="-228600" defTabSz="914400">
              <a:lnSpc>
                <a:spcPct val="90000"/>
              </a:lnSpc>
              <a:spcBef>
                <a:spcPts val="200"/>
              </a:spcBef>
              <a:spcAft>
                <a:spcPts val="400"/>
              </a:spcAft>
              <a:buClr>
                <a:schemeClr val="accent1"/>
              </a:buClr>
              <a:buSzPct val="80000"/>
              <a:buFont typeface="Corbel" pitchFamily="34" charset="0"/>
              <a:buChar char="•"/>
              <a:defRPr sz="1600">
                <a:solidFill>
                  <a:schemeClr val="accent1"/>
                </a:solidFill>
              </a:defRPr>
            </a:lvl7pPr>
            <a:lvl8pPr marL="2200000" indent="-228600" defTabSz="914400">
              <a:lnSpc>
                <a:spcPct val="90000"/>
              </a:lnSpc>
              <a:spcBef>
                <a:spcPts val="200"/>
              </a:spcBef>
              <a:spcAft>
                <a:spcPts val="400"/>
              </a:spcAft>
              <a:buClr>
                <a:schemeClr val="accent1"/>
              </a:buClr>
              <a:buSzPct val="80000"/>
              <a:buFont typeface="Corbel" pitchFamily="34" charset="0"/>
              <a:buChar char="•"/>
              <a:defRPr sz="1600">
                <a:solidFill>
                  <a:schemeClr val="accent1"/>
                </a:solidFill>
              </a:defRPr>
            </a:lvl8pPr>
            <a:lvl9pPr marL="2500000" indent="-228600" defTabSz="914400">
              <a:lnSpc>
                <a:spcPct val="90000"/>
              </a:lnSpc>
              <a:spcBef>
                <a:spcPts val="200"/>
              </a:spcBef>
              <a:spcAft>
                <a:spcPts val="400"/>
              </a:spcAft>
              <a:buClr>
                <a:schemeClr val="accent1"/>
              </a:buClr>
              <a:buSzPct val="80000"/>
              <a:buFont typeface="Corbel" pitchFamily="34" charset="0"/>
              <a:buChar char="•"/>
              <a:defRPr sz="1600">
                <a:solidFill>
                  <a:schemeClr val="accent1"/>
                </a:solidFill>
              </a:defRPr>
            </a:lvl9pPr>
          </a:lstStyle>
          <a:p>
            <a:r>
              <a:rPr lang="en-US" dirty="0"/>
              <a:t>When the player picks up an object, like a pot or a rock, Link’s actor points its “held actor” reference to the held object. This lets the game update the position of the object in case the player wants to throw the object.</a:t>
            </a:r>
          </a:p>
        </p:txBody>
      </p:sp>
    </p:spTree>
    <p:extLst>
      <p:ext uri="{BB962C8B-B14F-4D97-AF65-F5344CB8AC3E}">
        <p14:creationId xmlns:p14="http://schemas.microsoft.com/office/powerpoint/2010/main" val="1824546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645B-EF71-7C2F-A6B8-B45F9C0AB900}"/>
              </a:ext>
            </a:extLst>
          </p:cNvPr>
          <p:cNvSpPr>
            <a:spLocks noGrp="1"/>
          </p:cNvSpPr>
          <p:nvPr>
            <p:ph type="title"/>
          </p:nvPr>
        </p:nvSpPr>
        <p:spPr/>
        <p:txBody>
          <a:bodyPr/>
          <a:lstStyle/>
          <a:p>
            <a:r>
              <a:rPr lang="en-US" dirty="0"/>
              <a:t>SRM: How does it work? - 2</a:t>
            </a:r>
          </a:p>
        </p:txBody>
      </p:sp>
      <p:sp>
        <p:nvSpPr>
          <p:cNvPr id="3" name="Content Placeholder 2">
            <a:extLst>
              <a:ext uri="{FF2B5EF4-FFF2-40B4-BE49-F238E27FC236}">
                <a16:creationId xmlns:a16="http://schemas.microsoft.com/office/drawing/2014/main" id="{9E5B8A5C-14FF-4EEC-1391-E320DBFACC70}"/>
              </a:ext>
            </a:extLst>
          </p:cNvPr>
          <p:cNvSpPr>
            <a:spLocks noGrp="1"/>
          </p:cNvSpPr>
          <p:nvPr>
            <p:ph idx="1"/>
          </p:nvPr>
        </p:nvSpPr>
        <p:spPr/>
        <p:txBody>
          <a:bodyPr/>
          <a:lstStyle/>
          <a:p>
            <a:r>
              <a:rPr lang="en-US" dirty="0"/>
              <a:t>In normal gameplay, when Link throws the rock, Link’s reference dereferences, the rock plays its throwing animation, breaking animation, then unloads. If Link tries to walk through a loading zone, the rock tries to unload, but a “don’t unload” flag set on the object when Link picks it up, preventing unloading and letting Link continue to carry it.</a:t>
            </a:r>
          </a:p>
          <a:p>
            <a:r>
              <a:rPr lang="en-US" dirty="0"/>
              <a:t>However, there is a set of actions discovered that allow Link to continue “holding” an actor even after it unloads, which updates the position in the heap the object used to occupy.</a:t>
            </a:r>
          </a:p>
          <a:p>
            <a:r>
              <a:rPr lang="en-US" dirty="0"/>
              <a:t> A camera glitch lets Link pick up an object without setting the “don’t unload” flag, so when he walks through a loading zone, the object unloads, without Link’s reference dereferencing.</a:t>
            </a:r>
          </a:p>
        </p:txBody>
      </p:sp>
      <p:sp>
        <p:nvSpPr>
          <p:cNvPr id="4" name="Date Placeholder 3">
            <a:extLst>
              <a:ext uri="{FF2B5EF4-FFF2-40B4-BE49-F238E27FC236}">
                <a16:creationId xmlns:a16="http://schemas.microsoft.com/office/drawing/2014/main" id="{B076FF0C-50F4-EC9B-C578-4DE1C4145C47}"/>
              </a:ext>
            </a:extLst>
          </p:cNvPr>
          <p:cNvSpPr>
            <a:spLocks noGrp="1"/>
          </p:cNvSpPr>
          <p:nvPr>
            <p:ph type="dt" sz="half" idx="10"/>
          </p:nvPr>
        </p:nvSpPr>
        <p:spPr/>
        <p:txBody>
          <a:bodyPr/>
          <a:lstStyle/>
          <a:p>
            <a:r>
              <a:rPr lang="en-US"/>
              <a:t>2/24/2026</a:t>
            </a:r>
          </a:p>
        </p:txBody>
      </p:sp>
      <p:sp>
        <p:nvSpPr>
          <p:cNvPr id="5" name="Footer Placeholder 4">
            <a:extLst>
              <a:ext uri="{FF2B5EF4-FFF2-40B4-BE49-F238E27FC236}">
                <a16:creationId xmlns:a16="http://schemas.microsoft.com/office/drawing/2014/main" id="{7155D96B-A074-E316-FBB2-67C6D73736C2}"/>
              </a:ext>
            </a:extLst>
          </p:cNvPr>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a:extLst>
              <a:ext uri="{FF2B5EF4-FFF2-40B4-BE49-F238E27FC236}">
                <a16:creationId xmlns:a16="http://schemas.microsoft.com/office/drawing/2014/main" id="{07955750-D324-D560-E86D-BCF6F1596EA7}"/>
              </a:ext>
            </a:extLst>
          </p:cNvPr>
          <p:cNvSpPr>
            <a:spLocks noGrp="1"/>
          </p:cNvSpPr>
          <p:nvPr>
            <p:ph type="sldNum" sz="quarter" idx="12"/>
          </p:nvPr>
        </p:nvSpPr>
        <p:spPr/>
        <p:txBody>
          <a:bodyPr/>
          <a:lstStyle/>
          <a:p>
            <a:fld id="{CC057153-B650-4DEB-B370-79DDCFDCE934}" type="slidenum">
              <a:rPr lang="en-US" smtClean="0"/>
              <a:t>8</a:t>
            </a:fld>
            <a:endParaRPr lang="en-US"/>
          </a:p>
        </p:txBody>
      </p:sp>
    </p:spTree>
    <p:extLst>
      <p:ext uri="{BB962C8B-B14F-4D97-AF65-F5344CB8AC3E}">
        <p14:creationId xmlns:p14="http://schemas.microsoft.com/office/powerpoint/2010/main" val="2538582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F18734-28DC-6720-AC22-250E67943A1E}"/>
              </a:ext>
            </a:extLst>
          </p:cNvPr>
          <p:cNvSpPr>
            <a:spLocks noGrp="1"/>
          </p:cNvSpPr>
          <p:nvPr>
            <p:ph idx="1"/>
          </p:nvPr>
        </p:nvSpPr>
        <p:spPr>
          <a:xfrm>
            <a:off x="9099089" y="1516191"/>
            <a:ext cx="2686760" cy="4038600"/>
          </a:xfrm>
        </p:spPr>
        <p:txBody>
          <a:bodyPr>
            <a:normAutofit/>
          </a:bodyPr>
          <a:lstStyle/>
          <a:p>
            <a:r>
              <a:rPr lang="en-US" dirty="0"/>
              <a:t>Since objects load/unload from the heap all the time, when Link’s reference tries to update the reference’s coordinates, it could be writing to literally anything, and usually causes a crash.</a:t>
            </a:r>
          </a:p>
        </p:txBody>
      </p:sp>
      <p:sp>
        <p:nvSpPr>
          <p:cNvPr id="4" name="Date Placeholder 3">
            <a:extLst>
              <a:ext uri="{FF2B5EF4-FFF2-40B4-BE49-F238E27FC236}">
                <a16:creationId xmlns:a16="http://schemas.microsoft.com/office/drawing/2014/main" id="{05EE476D-9255-9587-A9D3-A8C531D3841D}"/>
              </a:ext>
            </a:extLst>
          </p:cNvPr>
          <p:cNvSpPr>
            <a:spLocks noGrp="1"/>
          </p:cNvSpPr>
          <p:nvPr>
            <p:ph type="dt" sz="half" idx="10"/>
          </p:nvPr>
        </p:nvSpPr>
        <p:spPr/>
        <p:txBody>
          <a:bodyPr/>
          <a:lstStyle/>
          <a:p>
            <a:r>
              <a:rPr lang="en-US"/>
              <a:t>2/24/2026</a:t>
            </a:r>
          </a:p>
        </p:txBody>
      </p:sp>
      <p:sp>
        <p:nvSpPr>
          <p:cNvPr id="5" name="Footer Placeholder 4">
            <a:extLst>
              <a:ext uri="{FF2B5EF4-FFF2-40B4-BE49-F238E27FC236}">
                <a16:creationId xmlns:a16="http://schemas.microsoft.com/office/drawing/2014/main" id="{4793E823-041B-0C52-B2F4-60B547961C52}"/>
              </a:ext>
            </a:extLst>
          </p:cNvPr>
          <p:cNvSpPr>
            <a:spLocks noGrp="1"/>
          </p:cNvSpPr>
          <p:nvPr>
            <p:ph type="ftr" sz="quarter" idx="11"/>
          </p:nvPr>
        </p:nvSpPr>
        <p:spPr/>
        <p:txBody>
          <a:bodyPr/>
          <a:lstStyle/>
          <a:p>
            <a:r>
              <a:rPr lang="en-US"/>
              <a:t>Rebecca Reid-Ocarina of Time: Beaten in 4 minutes-CUUG</a:t>
            </a:r>
            <a:endParaRPr lang="en-US" dirty="0"/>
          </a:p>
        </p:txBody>
      </p:sp>
      <p:sp>
        <p:nvSpPr>
          <p:cNvPr id="6" name="Slide Number Placeholder 5">
            <a:extLst>
              <a:ext uri="{FF2B5EF4-FFF2-40B4-BE49-F238E27FC236}">
                <a16:creationId xmlns:a16="http://schemas.microsoft.com/office/drawing/2014/main" id="{C4C5AE42-D184-7D8F-4BBB-6D57F980D736}"/>
              </a:ext>
            </a:extLst>
          </p:cNvPr>
          <p:cNvSpPr>
            <a:spLocks noGrp="1"/>
          </p:cNvSpPr>
          <p:nvPr>
            <p:ph type="sldNum" sz="quarter" idx="12"/>
          </p:nvPr>
        </p:nvSpPr>
        <p:spPr/>
        <p:txBody>
          <a:bodyPr/>
          <a:lstStyle/>
          <a:p>
            <a:fld id="{CC057153-B650-4DEB-B370-79DDCFDCE934}" type="slidenum">
              <a:rPr lang="en-US" smtClean="0"/>
              <a:t>9</a:t>
            </a:fld>
            <a:endParaRPr lang="en-US"/>
          </a:p>
        </p:txBody>
      </p:sp>
      <p:pic>
        <p:nvPicPr>
          <p:cNvPr id="9" name="Picture 8">
            <a:extLst>
              <a:ext uri="{FF2B5EF4-FFF2-40B4-BE49-F238E27FC236}">
                <a16:creationId xmlns:a16="http://schemas.microsoft.com/office/drawing/2014/main" id="{18429F62-AC19-F420-50CC-68975391AD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6151" y="1484641"/>
            <a:ext cx="8489674" cy="4775442"/>
          </a:xfrm>
          <a:prstGeom prst="rect">
            <a:avLst/>
          </a:prstGeom>
        </p:spPr>
      </p:pic>
      <p:sp>
        <p:nvSpPr>
          <p:cNvPr id="10" name="Content Placeholder 2">
            <a:extLst>
              <a:ext uri="{FF2B5EF4-FFF2-40B4-BE49-F238E27FC236}">
                <a16:creationId xmlns:a16="http://schemas.microsoft.com/office/drawing/2014/main" id="{F4E539A1-1DC4-B81D-57EF-0276B79F08CE}"/>
              </a:ext>
            </a:extLst>
          </p:cNvPr>
          <p:cNvSpPr txBox="1">
            <a:spLocks/>
          </p:cNvSpPr>
          <p:nvPr/>
        </p:nvSpPr>
        <p:spPr>
          <a:xfrm>
            <a:off x="482166" y="597917"/>
            <a:ext cx="10793963" cy="121889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dirty="0"/>
              <a:t>Here, Link uses the camera glitch to lock the camera in place, which lets him avoid the “don’t unload” flag. When he crosses the loading zone, he finds himself holding nothing??</a:t>
            </a:r>
          </a:p>
        </p:txBody>
      </p:sp>
    </p:spTree>
    <p:extLst>
      <p:ext uri="{BB962C8B-B14F-4D97-AF65-F5344CB8AC3E}">
        <p14:creationId xmlns:p14="http://schemas.microsoft.com/office/powerpoint/2010/main" val="2946740464"/>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TM03457444[[fn=Basis]]</Template>
  <TotalTime>256</TotalTime>
  <Words>2634</Words>
  <Application>Microsoft Office PowerPoint</Application>
  <PresentationFormat>Widescreen</PresentationFormat>
  <Paragraphs>184</Paragraphs>
  <Slides>18</Slides>
  <Notes>18</Notes>
  <HiddenSlides>1</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Aptos</vt:lpstr>
      <vt:lpstr>Corbel</vt:lpstr>
      <vt:lpstr>Courier New</vt:lpstr>
      <vt:lpstr>Basis</vt:lpstr>
      <vt:lpstr>Using glitches for… Speedrunning?</vt:lpstr>
      <vt:lpstr>The Legend of Zelda: Ocarina of Time (OoT)</vt:lpstr>
      <vt:lpstr>Introduction to OoT Speedrunning </vt:lpstr>
      <vt:lpstr>What is speedrunning?</vt:lpstr>
      <vt:lpstr>OoT Speedrunning: A history</vt:lpstr>
      <vt:lpstr>Stale Reference Manipulation</vt:lpstr>
      <vt:lpstr>SRM: How does it work? </vt:lpstr>
      <vt:lpstr>SRM: How does it work? - 2</vt:lpstr>
      <vt:lpstr>PowerPoint Presentation</vt:lpstr>
      <vt:lpstr>Arbitrary Code Execution</vt:lpstr>
      <vt:lpstr>The Payload</vt:lpstr>
      <vt:lpstr>And credits!</vt:lpstr>
      <vt:lpstr>Bonus: Could this have been prevented?</vt:lpstr>
      <vt:lpstr>Bonus: The fairy code</vt:lpstr>
      <vt:lpstr>Bonus: Not just for speedruns</vt:lpstr>
      <vt:lpstr>Bonus: The World Record</vt:lpstr>
      <vt:lpstr>Bonus: Try it yourself??</vt:lpstr>
      <vt:lpstr>Bonus: SuperTux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Rebecca Reid</dc:creator>
  <cp:lastModifiedBy>Rebecca Reid</cp:lastModifiedBy>
  <cp:revision>4</cp:revision>
  <dcterms:created xsi:type="dcterms:W3CDTF">2026-02-24T02:43:56Z</dcterms:created>
  <dcterms:modified xsi:type="dcterms:W3CDTF">2026-02-24T07:32:06Z</dcterms:modified>
</cp:coreProperties>
</file>