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1" r:id="rId24"/>
    <p:sldId id="276" r:id="rId25"/>
    <p:sldId id="277" r:id="rId26"/>
    <p:sldId id="278" r:id="rId27"/>
    <p:sldId id="279" r:id="rId28"/>
    <p:sldId id="280" r:id="rId29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05"/>
  </p:normalViewPr>
  <p:slideViewPr>
    <p:cSldViewPr snapToGrid="0">
      <p:cViewPr varScale="1">
        <p:scale>
          <a:sx n="197" d="100"/>
          <a:sy n="197" d="100"/>
        </p:scale>
        <p:origin x="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CA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" hidden="1"/>
          <p:cNvSpPr/>
          <p:nvPr/>
        </p:nvSpPr>
        <p:spPr>
          <a:xfrm>
            <a:off x="10293120" y="6605280"/>
            <a:ext cx="1351800" cy="21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800" b="0" strike="noStrike" spc="-1">
                <a:solidFill>
                  <a:srgbClr val="808080"/>
                </a:solidFill>
                <a:latin typeface="Arial"/>
                <a:ea typeface="DejaVu Sans"/>
              </a:rPr>
              <a:t>© 2022 Synopsys, Inc. </a:t>
            </a:r>
            <a:endParaRPr lang="en-CA" sz="800" b="0" strike="noStrike" spc="-1">
              <a:latin typeface="Arial"/>
            </a:endParaRPr>
          </a:p>
        </p:txBody>
      </p:sp>
      <p:sp>
        <p:nvSpPr>
          <p:cNvPr id="7" name="TextBox 8" hidden="1"/>
          <p:cNvSpPr/>
          <p:nvPr/>
        </p:nvSpPr>
        <p:spPr>
          <a:xfrm>
            <a:off x="11308320" y="6605280"/>
            <a:ext cx="852480" cy="21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fld id="{A56CA0A2-FC1F-4330-9782-7446FA6436A2}" type="slidenum">
              <a:rPr lang="en-US" sz="800" b="0" strike="noStrike" spc="-1">
                <a:solidFill>
                  <a:srgbClr val="808080"/>
                </a:solidFill>
                <a:latin typeface="Arial"/>
                <a:ea typeface="DejaVu Sans"/>
              </a:rPr>
              <a:t>‹#›</a:t>
            </a:fld>
            <a:endParaRPr lang="en-CA" sz="800" b="0" strike="noStrike" spc="-1">
              <a:latin typeface="Arial"/>
            </a:endParaRPr>
          </a:p>
        </p:txBody>
      </p:sp>
      <p:sp>
        <p:nvSpPr>
          <p:cNvPr id="2" name="TaggedShape" hidden="1"/>
          <p:cNvSpPr/>
          <p:nvPr/>
        </p:nvSpPr>
        <p:spPr>
          <a:xfrm>
            <a:off x="0" y="0"/>
            <a:ext cx="11520" cy="11520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Freeform: Shape 23" hidden="1"/>
          <p:cNvSpPr/>
          <p:nvPr/>
        </p:nvSpPr>
        <p:spPr>
          <a:xfrm>
            <a:off x="-1440" y="6629400"/>
            <a:ext cx="457560" cy="227520"/>
          </a:xfrm>
          <a:custGeom>
            <a:avLst/>
            <a:gdLst/>
            <a:ahLst/>
            <a:cxnLst/>
            <a:rect l="l" t="t" r="r" b="b"/>
            <a:pathLst>
              <a:path w="458788" h="228599">
                <a:moveTo>
                  <a:pt x="0" y="0"/>
                </a:moveTo>
                <a:lnTo>
                  <a:pt x="458788" y="0"/>
                </a:lnTo>
                <a:lnTo>
                  <a:pt x="375500" y="228599"/>
                </a:lnTo>
                <a:lnTo>
                  <a:pt x="0" y="2285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CA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8"/>
          <p:cNvSpPr/>
          <p:nvPr/>
        </p:nvSpPr>
        <p:spPr>
          <a:xfrm>
            <a:off x="11308320" y="6605280"/>
            <a:ext cx="852480" cy="21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fld id="{07906E73-E370-42FA-9996-436F78569DED}" type="slidenum">
              <a:rPr lang="en-US" sz="800" b="0" strike="noStrike" spc="-1">
                <a:solidFill>
                  <a:srgbClr val="808080"/>
                </a:solidFill>
                <a:latin typeface="Arial"/>
                <a:ea typeface="DejaVu Sans"/>
              </a:rPr>
              <a:t>‹#›</a:t>
            </a:fld>
            <a:endParaRPr lang="en-CA" sz="800" b="0" strike="noStrike" spc="-1">
              <a:latin typeface="Arial"/>
            </a:endParaRPr>
          </a:p>
        </p:txBody>
      </p:sp>
      <p:sp>
        <p:nvSpPr>
          <p:cNvPr id="43" name="TaggedShape" hidden="1"/>
          <p:cNvSpPr/>
          <p:nvPr/>
        </p:nvSpPr>
        <p:spPr>
          <a:xfrm>
            <a:off x="0" y="0"/>
            <a:ext cx="11520" cy="11520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onStatement"/>
          <p:cNvSpPr/>
          <p:nvPr/>
        </p:nvSpPr>
        <p:spPr>
          <a:xfrm>
            <a:off x="2921040" y="6590160"/>
            <a:ext cx="6348960" cy="2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800" b="0" strike="noStrike" spc="-1">
                <a:solidFill>
                  <a:srgbClr val="7F7F7F"/>
                </a:solidFill>
                <a:latin typeface="Arial"/>
                <a:ea typeface="DejaVu Sans"/>
              </a:rPr>
              <a:t>Unix Tips, Tricks, and Quirks</a:t>
            </a:r>
            <a:endParaRPr lang="en-CA" sz="800" b="0" strike="noStrike" spc="-1">
              <a:latin typeface="Arial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CA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7" hidden="1"/>
          <p:cNvSpPr/>
          <p:nvPr/>
        </p:nvSpPr>
        <p:spPr>
          <a:xfrm>
            <a:off x="10293120" y="6605280"/>
            <a:ext cx="1351800" cy="21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800" b="0" strike="noStrike" spc="-1">
                <a:solidFill>
                  <a:srgbClr val="808080"/>
                </a:solidFill>
                <a:latin typeface="Arial"/>
                <a:ea typeface="DejaVu Sans"/>
              </a:rPr>
              <a:t>© 2022 Synopsys, Inc. </a:t>
            </a:r>
            <a:endParaRPr lang="en-CA" sz="800" b="0" strike="noStrike" spc="-1">
              <a:latin typeface="Arial"/>
            </a:endParaRPr>
          </a:p>
        </p:txBody>
      </p:sp>
      <p:sp>
        <p:nvSpPr>
          <p:cNvPr id="84" name="TextBox 8" hidden="1"/>
          <p:cNvSpPr/>
          <p:nvPr/>
        </p:nvSpPr>
        <p:spPr>
          <a:xfrm>
            <a:off x="11308320" y="6605280"/>
            <a:ext cx="852480" cy="21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fld id="{79945CC3-0043-45F6-9376-A2FE66CA5392}" type="slidenum">
              <a:rPr lang="en-US" sz="800" b="0" strike="noStrike" spc="-1">
                <a:solidFill>
                  <a:srgbClr val="808080"/>
                </a:solidFill>
                <a:latin typeface="Arial"/>
                <a:ea typeface="DejaVu Sans"/>
              </a:rPr>
              <a:t>‹#›</a:t>
            </a:fld>
            <a:endParaRPr lang="en-CA" sz="800" b="0" strike="noStrike" spc="-1">
              <a:latin typeface="Arial"/>
            </a:endParaRPr>
          </a:p>
        </p:txBody>
      </p:sp>
      <p:sp>
        <p:nvSpPr>
          <p:cNvPr id="85" name="TaggedShape" hidden="1"/>
          <p:cNvSpPr/>
          <p:nvPr/>
        </p:nvSpPr>
        <p:spPr>
          <a:xfrm>
            <a:off x="0" y="0"/>
            <a:ext cx="11520" cy="11520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Freeform: Shape 23" hidden="1"/>
          <p:cNvSpPr/>
          <p:nvPr/>
        </p:nvSpPr>
        <p:spPr>
          <a:xfrm>
            <a:off x="-1440" y="6629400"/>
            <a:ext cx="457560" cy="227520"/>
          </a:xfrm>
          <a:custGeom>
            <a:avLst/>
            <a:gdLst/>
            <a:ahLst/>
            <a:cxnLst/>
            <a:rect l="l" t="t" r="r" b="b"/>
            <a:pathLst>
              <a:path w="458788" h="228599">
                <a:moveTo>
                  <a:pt x="0" y="0"/>
                </a:moveTo>
                <a:lnTo>
                  <a:pt x="458788" y="0"/>
                </a:lnTo>
                <a:lnTo>
                  <a:pt x="375500" y="228599"/>
                </a:lnTo>
                <a:lnTo>
                  <a:pt x="0" y="2285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TextBox 7"/>
          <p:cNvSpPr/>
          <p:nvPr/>
        </p:nvSpPr>
        <p:spPr>
          <a:xfrm>
            <a:off x="3333600" y="540000"/>
            <a:ext cx="5523840" cy="9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5400" b="1" strike="noStrike" spc="-1">
                <a:solidFill>
                  <a:srgbClr val="4F2683"/>
                </a:solidFill>
                <a:latin typeface="Arial"/>
                <a:ea typeface="DejaVu Sans"/>
              </a:rPr>
              <a:t>Thank You</a:t>
            </a:r>
            <a:endParaRPr lang="en-CA" sz="5400" b="0" strike="noStrike" spc="-1"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CA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ubs.opengroup.org/onlinepubs/009604599/basedefs/xbd_chap04.html#tag_04_11" TargetMode="External"/><Relationship Id="rId2" Type="http://schemas.openxmlformats.org/officeDocument/2006/relationships/hyperlink" Target="https://pubs.opengroup.org/onlinepubs/9699919799/utilities/cd.html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man.io/" TargetMode="External"/><Relationship Id="rId2" Type="http://schemas.openxmlformats.org/officeDocument/2006/relationships/hyperlink" Target="https://www.docker.com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456840" y="3970080"/>
            <a:ext cx="5523840" cy="730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Alan Dewar</a:t>
            </a:r>
            <a:endParaRPr lang="en-CA" sz="2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6480" y="4701600"/>
            <a:ext cx="5524200" cy="395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2024-09-24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ubTitle"/>
          </p:nvPr>
        </p:nvSpPr>
        <p:spPr>
          <a:xfrm>
            <a:off x="456480" y="2982600"/>
            <a:ext cx="11277360" cy="98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buNone/>
            </a:pPr>
            <a:endParaRPr lang="en-CA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title"/>
          </p:nvPr>
        </p:nvSpPr>
        <p:spPr>
          <a:xfrm>
            <a:off x="456480" y="1147320"/>
            <a:ext cx="11277360" cy="1827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600" b="0" strike="noStrike" spc="-1">
                <a:solidFill>
                  <a:srgbClr val="4F2683"/>
                </a:solidFill>
                <a:latin typeface="Arial"/>
              </a:rPr>
              <a:t>Unix Tips, Tricks, and Quirks</a:t>
            </a:r>
            <a:endParaRPr lang="en-CA" sz="3600" b="0" strike="noStrike" spc="-1">
              <a:latin typeface="Arial"/>
            </a:endParaRPr>
          </a:p>
        </p:txBody>
      </p:sp>
      <p:pic>
        <p:nvPicPr>
          <p:cNvPr id="130" name="Picture 6"/>
          <p:cNvPicPr/>
          <p:nvPr/>
        </p:nvPicPr>
        <p:blipFill>
          <a:blip r:embed="rId2"/>
          <a:stretch/>
        </p:blipFill>
        <p:spPr>
          <a:xfrm>
            <a:off x="7167240" y="1147320"/>
            <a:ext cx="4316760" cy="4736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u="sng" strike="noStrike" spc="-1">
                <a:solidFill>
                  <a:srgbClr val="0000FF"/>
                </a:solidFill>
                <a:uFillTx/>
                <a:latin typeface="Arial"/>
                <a:hlinkClick r:id="rId2"/>
              </a:rPr>
              <a:t>https://pubs.opengroup.org/onlinepubs/9699919799/utilities/cd.html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8.c. An implementation may further simplify curpath by removing any trailing &lt;slash&gt; characters that are not also leading &lt;slash&gt; characters, replacing multiple non-leading consecutive &lt;slash&gt; characters with a single &lt;slash&gt;, and </a:t>
            </a:r>
            <a:r>
              <a:rPr lang="en-US" sz="1800" b="0" strike="noStrike" spc="-1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replacing three or more leading &lt;slash&gt; characters with a single &lt;slash&gt;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.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u="sng" strike="noStrike" spc="-1">
                <a:solidFill>
                  <a:srgbClr val="0000FF"/>
                </a:solidFill>
                <a:uFillTx/>
                <a:latin typeface="Arial"/>
                <a:hlinkClick r:id="rId3"/>
              </a:rPr>
              <a:t>https://pubs.opengroup.org/onlinepubs/009604599/basedefs/xbd_chap04.html#tag_04_11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A pathname that </a:t>
            </a:r>
            <a:r>
              <a:rPr lang="en-US" sz="1800" b="0" strike="noStrike" spc="-1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begins with two successive slashes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may be interpreted in an </a:t>
            </a:r>
            <a:r>
              <a:rPr lang="en-US" sz="1800" b="0" strike="noStrike" spc="-1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implementation-defined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manner, although more than two leading slashes shall be treated as a single slash.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Where am I?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Oddities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This doesn’t work: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rmdir .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But this does: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rmdir $(pwd)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Where am I now?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Where am I?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Oddities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 following are equivalent: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cat &lt; hello &gt; kitty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&lt;hello&gt;kitty cat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&gt;kitty&lt;hello cat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I/O redirection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Oddities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chmod 046 foo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Menlo"/>
              </a:rPr>
              <a:t>User can’t do anything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Menlo"/>
              </a:rPr>
              <a:t>Group members (other than user) can read but not write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Menlo"/>
              </a:rPr>
              <a:t>Non-group members have full permission</a:t>
            </a:r>
            <a:endParaRPr lang="en-CA" sz="1800" b="0" strike="noStrike" spc="-1">
              <a:latin typeface="Arial"/>
            </a:endParaRPr>
          </a:p>
          <a:p>
            <a:pPr marL="8046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Menlo"/>
              </a:rPr>
              <a:t>But beware the sticky bit (</a:t>
            </a:r>
            <a:r>
              <a:rPr lang="en-US" sz="1600" b="0" strike="noStrike" spc="-1">
                <a:solidFill>
                  <a:srgbClr val="000000"/>
                </a:solidFill>
                <a:latin typeface="Fira Mono"/>
                <a:ea typeface="Menlo"/>
              </a:rPr>
              <a:t>drwxrwxrw</a:t>
            </a:r>
            <a:r>
              <a:rPr lang="en-US" sz="1600" b="0" strike="noStrike" spc="-1">
                <a:solidFill>
                  <a:srgbClr val="000000"/>
                </a:solidFill>
                <a:highlight>
                  <a:srgbClr val="FFFF00"/>
                </a:highlight>
                <a:latin typeface="Fira Mono"/>
                <a:ea typeface="Menlo"/>
              </a:rPr>
              <a:t>t</a:t>
            </a: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Menlo"/>
              </a:rPr>
              <a:t>)</a:t>
            </a:r>
            <a:endParaRPr lang="en-CA" sz="1600" b="0" strike="noStrike" spc="-1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File permissions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Oddities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cal 9 1752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en-CA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   September 1752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  Su Mo Tu We Th Fr Sa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         1  2 14 15 16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  17 18 19 20 21 22 23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  24 25 26 27 28 29 30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Gregorian calendar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Oddities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Eliza in emacs</a:t>
            </a:r>
            <a:endParaRPr lang="en-CA" sz="2000" b="0" strike="noStrike" spc="-1" dirty="0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emacs doctor mode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Silliness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Menlo"/>
                <a:ea typeface="Menlo"/>
              </a:rPr>
              <a:t>eww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emacs web browser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Silliness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en-US" sz="2000" b="0" strike="noStrike" spc="-1" dirty="0" err="1">
                <a:solidFill>
                  <a:srgbClr val="000000"/>
                </a:solidFill>
                <a:latin typeface="Fira Mono"/>
                <a:ea typeface="Menlo"/>
              </a:rPr>
              <a:t>cowsay</a:t>
            </a: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 "Moo"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en-C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 _____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&lt; Moo &gt;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 -----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        \   ^__^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         \  (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Fira Mono"/>
                <a:ea typeface="Menlo"/>
              </a:rPr>
              <a:t>oo</a:t>
            </a: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)\_______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            (__)\       )\/\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                ||----w |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                ||     ||</a:t>
            </a:r>
            <a:endParaRPr lang="en-CA" sz="2000" b="0" strike="noStrike" spc="-1" dirty="0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cowsay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Silliness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</a:rPr>
              <a:t>Count of elements in array</a:t>
            </a:r>
            <a:br>
              <a:rPr lang="en-US" sz="2000" b="0" strike="noStrike" spc="-1" dirty="0">
                <a:solidFill>
                  <a:srgbClr val="000000"/>
                </a:solidFill>
              </a:rPr>
            </a:br>
            <a:r>
              <a:rPr lang="en-US" sz="2000" b="0" strike="noStrike" spc="-1" dirty="0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 int x[5];</a:t>
            </a:r>
            <a:br>
              <a:rPr lang="en-US" sz="2000" b="0" strike="noStrike" spc="-1" dirty="0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</a:br>
            <a:r>
              <a:rPr lang="en-US" sz="2000" b="0" strike="noStrike" spc="-1" dirty="0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 int count =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sizeof</a:t>
            </a:r>
            <a:r>
              <a:rPr lang="en-US" sz="2000" b="0" strike="noStrike" spc="-1" dirty="0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 x /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sizeof</a:t>
            </a:r>
            <a:r>
              <a:rPr lang="en-US" sz="2000" b="0" strike="noStrike" spc="-1" dirty="0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 *x;</a:t>
            </a:r>
            <a:endParaRPr lang="en-CA" sz="2000" spc="-1" dirty="0">
              <a:latin typeface="Fira Mono" panose="020B0509050000020004" pitchFamily="49" charset="0"/>
              <a:ea typeface="Fira Mono" panose="020B0509050000020004" pitchFamily="49" charset="0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ea typeface="Menlo"/>
              </a:rPr>
              <a:t>The following are all equivalent:</a:t>
            </a:r>
            <a:endParaRPr lang="en-CA" sz="2000" b="0" strike="noStrike" spc="-1" dirty="0"/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x[3]</a:t>
            </a:r>
            <a:endParaRPr lang="en-CA" sz="1800" b="0" strike="noStrike" spc="-1" dirty="0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3[x]</a:t>
            </a:r>
            <a:endParaRPr lang="en-CA" sz="1800" b="0" strike="noStrike" spc="-1" dirty="0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Fira Mono"/>
                <a:ea typeface="Menlo"/>
              </a:rPr>
              <a:t>*(3+x)</a:t>
            </a:r>
            <a:endParaRPr lang="en-CA" sz="1800" b="0" strike="noStrike" spc="-1" dirty="0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C arrays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Silliness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Whetstone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Floating-point performance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Dhrystone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Integer performance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Fhlushstone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Data movement performance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time dd if=/dev/zero of=/dev/null bs=1M count=1M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Menlo"/>
              </a:rPr>
              <a:t>Don’t do this with </a:t>
            </a: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/dev/random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Menlo"/>
              </a:rPr>
              <a:t>!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Performance tests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Silliness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Helpful hints</a:t>
            </a:r>
            <a:endParaRPr lang="en-CA" sz="20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Oddities</a:t>
            </a:r>
            <a:endParaRPr lang="en-CA" sz="20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Silliness</a:t>
            </a:r>
            <a:endParaRPr lang="en-CA" sz="20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Oopsies</a:t>
            </a:r>
            <a:endParaRPr lang="en-CA" sz="20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Non-Unix quirkiness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Unix Tips, Tricks, and Quirks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Don’t modify an executing shell script!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Shell script editing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Oops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181F97-D248-0774-074D-1CACED3E2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>
            <a:extLst>
              <a:ext uri="{FF2B5EF4-FFF2-40B4-BE49-F238E27FC236}">
                <a16:creationId xmlns:a16="http://schemas.microsoft.com/office/drawing/2014/main" id="{F6159276-B839-68BE-D156-CD4F6C3BC9D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'B' + 'a'+ + 'k' + 'a'</a:t>
            </a:r>
          </a:p>
          <a:p>
            <a:pPr marL="631080" lvl="1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spc="-1" dirty="0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'</a:t>
            </a:r>
            <a:r>
              <a:rPr lang="en-US" sz="1600" spc="-1" dirty="0" err="1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BaNaNa</a:t>
            </a:r>
            <a:r>
              <a:rPr lang="en-US" sz="1600" spc="-1" dirty="0">
                <a:solidFill>
                  <a:srgbClr val="000000"/>
                </a:solidFill>
                <a:latin typeface="Fira Mono" panose="020B0509050000020004" pitchFamily="49" charset="0"/>
                <a:ea typeface="Fira Mono" panose="020B0509050000020004" pitchFamily="49" charset="0"/>
              </a:rPr>
              <a:t>'</a:t>
            </a:r>
            <a:endParaRPr lang="en-CA" sz="1600" b="0" strike="noStrike" spc="-1" dirty="0">
              <a:latin typeface="Fira Mono" panose="020B0509050000020004" pitchFamily="49" charset="0"/>
              <a:ea typeface="Fira Mono" panose="020B0509050000020004" pitchFamily="49" charset="0"/>
            </a:endParaRPr>
          </a:p>
        </p:txBody>
      </p:sp>
      <p:sp>
        <p:nvSpPr>
          <p:cNvPr id="186" name="PlaceHolder 2">
            <a:extLst>
              <a:ext uri="{FF2B5EF4-FFF2-40B4-BE49-F238E27FC236}">
                <a16:creationId xmlns:a16="http://schemas.microsoft.com/office/drawing/2014/main" id="{28E26629-A077-50B5-BF48-1298F3D0FDA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 dirty="0">
                <a:solidFill>
                  <a:srgbClr val="000000"/>
                </a:solidFill>
                <a:latin typeface="Arial"/>
              </a:rPr>
              <a:t>JavaScript</a:t>
            </a:r>
            <a:endParaRPr lang="en-CA" sz="2200" b="0" strike="noStrike" spc="-1" dirty="0">
              <a:latin typeface="Arial"/>
            </a:endParaRPr>
          </a:p>
        </p:txBody>
      </p:sp>
      <p:sp>
        <p:nvSpPr>
          <p:cNvPr id="187" name="PlaceHolder 3">
            <a:extLst>
              <a:ext uri="{FF2B5EF4-FFF2-40B4-BE49-F238E27FC236}">
                <a16:creationId xmlns:a16="http://schemas.microsoft.com/office/drawing/2014/main" id="{16B0EAB3-40C4-4EA0-B146-93FA7E671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spc="-1" dirty="0">
                <a:solidFill>
                  <a:srgbClr val="000000"/>
                </a:solidFill>
                <a:latin typeface="Arial"/>
              </a:rPr>
              <a:t>Non-Unix Quirks</a:t>
            </a:r>
            <a:endParaRPr lang="en-CA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1648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Daylight saving time: spring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1:59 -&gt; 3:00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3:59 -&gt; 4:00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All good!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Daylight saving time: fall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1:59 -&gt; 1:00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1:59 -&gt; 1:00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1:59 -&gt; 1:00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…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Windows (apocryphal)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Non-Unix Quirks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User quota bypass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Can’t store exceeding quota in files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Can encode in ring 5 initial ACL (no quota!)</a:t>
            </a:r>
            <a:endParaRPr lang="en-CA" sz="1800" b="0" strike="noStrike" spc="-1">
              <a:latin typeface="Arial"/>
            </a:endParaRPr>
          </a:p>
          <a:p>
            <a:pPr marL="8046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Legitimate: username.project</a:t>
            </a:r>
            <a:endParaRPr lang="en-CA" sz="1600" b="0" strike="noStrike" spc="-1">
              <a:latin typeface="Arial"/>
            </a:endParaRPr>
          </a:p>
          <a:p>
            <a:pPr marL="8046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Hack: arbitrary.alpha</a:t>
            </a:r>
            <a:endParaRPr lang="en-CA" sz="1600" b="0" strike="noStrike" spc="-1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Multics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Non-Unix Quirks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7000"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Privileged “access” subsystem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Regular users can’t change their subsystem to this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…but can make it their initial subsystem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Password file (plain text)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System file, not in users’ file space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System scripts are callable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Calling the password file leaves it in the user’s space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O(n) password guessing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Should be O(2</a:t>
            </a:r>
            <a:r>
              <a:rPr lang="en-US" sz="1800" b="0" strike="noStrike" spc="-1" baseline="30000">
                <a:solidFill>
                  <a:srgbClr val="000000"/>
                </a:solidFill>
                <a:latin typeface="Arial"/>
              </a:rPr>
              <a:t>n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Put first character of guess at end of valid address space</a:t>
            </a:r>
            <a:endParaRPr lang="en-CA" sz="1800" b="0" strike="noStrike" spc="-1">
              <a:latin typeface="Arial"/>
            </a:endParaRPr>
          </a:p>
          <a:p>
            <a:pPr marL="8046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“Invalid”: wrong guess</a:t>
            </a:r>
            <a:endParaRPr lang="en-CA" sz="1600" b="0" strike="noStrike" spc="-1">
              <a:latin typeface="Arial"/>
            </a:endParaRPr>
          </a:p>
          <a:p>
            <a:pPr marL="8046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*crash*: right guess!</a:t>
            </a:r>
            <a:endParaRPr lang="en-CA" sz="16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Put correct first character and second character of guess at end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Repeat for remaining characters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CDC NOS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Non-Unix Quirks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Parallel card (printer) driver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Must wait until ready for next character</a:t>
            </a:r>
            <a:endParaRPr lang="en-CA" sz="1800" b="0" strike="noStrike" spc="-1">
              <a:latin typeface="Arial"/>
            </a:endParaRPr>
          </a:p>
          <a:p>
            <a:pPr marL="8046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Instruction: JMP &lt;here&gt;</a:t>
            </a:r>
            <a:endParaRPr lang="en-CA" sz="1600" b="0" strike="noStrike" spc="-1">
              <a:latin typeface="Arial"/>
            </a:endParaRPr>
          </a:p>
          <a:p>
            <a:pPr marL="8046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</a:rPr>
              <a:t>WTF?</a:t>
            </a:r>
            <a:endParaRPr lang="en-CA" sz="16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When ready, card remaps memory with other page of instructions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Apple ][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Non-Unix Quirks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Picture 2"/>
          <p:cNvPicPr/>
          <p:nvPr/>
        </p:nvPicPr>
        <p:blipFill>
          <a:blip r:embed="rId2"/>
          <a:stretch/>
        </p:blipFill>
        <p:spPr>
          <a:xfrm>
            <a:off x="1659600" y="1060560"/>
            <a:ext cx="4316760" cy="4736160"/>
          </a:xfrm>
          <a:prstGeom prst="rect">
            <a:avLst/>
          </a:prstGeom>
          <a:ln w="0">
            <a:noFill/>
          </a:ln>
        </p:spPr>
      </p:pic>
      <p:pic>
        <p:nvPicPr>
          <p:cNvPr id="201" name="Picture 4"/>
          <p:cNvPicPr/>
          <p:nvPr/>
        </p:nvPicPr>
        <p:blipFill>
          <a:blip r:embed="rId3"/>
          <a:stretch/>
        </p:blipFill>
        <p:spPr>
          <a:xfrm>
            <a:off x="6180840" y="842400"/>
            <a:ext cx="4953960" cy="4953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Docker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Free for personal use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Pay for business use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u="sng" strike="noStrike" spc="-1">
                <a:solidFill>
                  <a:srgbClr val="0000FF"/>
                </a:solidFill>
                <a:uFillTx/>
                <a:latin typeface="Arial"/>
                <a:hlinkClick r:id="rId2"/>
              </a:rPr>
              <a:t>https://www.docker.com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Podman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Open source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Docker-compatible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u="sng" strike="noStrike" spc="-1">
                <a:solidFill>
                  <a:srgbClr val="0000FF"/>
                </a:solidFill>
                <a:uFillTx/>
                <a:latin typeface="Arial"/>
                <a:hlinkClick r:id="rId3"/>
              </a:rPr>
              <a:t>https://www.podman.io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Virtual Linux machine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Helpful Hints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screen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Create session</a:t>
            </a:r>
            <a:endParaRPr lang="en-CA" sz="1800" b="0" strike="noStrike" spc="-1">
              <a:latin typeface="Arial"/>
            </a:endParaRPr>
          </a:p>
          <a:p>
            <a:pPr marL="8046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latin typeface="Fira Mono"/>
                <a:ea typeface="Menlo"/>
              </a:rPr>
              <a:t>screen -e ^]^]</a:t>
            </a:r>
            <a:endParaRPr lang="en-CA" sz="16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Menlo"/>
              </a:rPr>
              <a:t>Attach to session</a:t>
            </a:r>
            <a:endParaRPr lang="en-CA" sz="1800" b="0" strike="noStrike" spc="-1">
              <a:latin typeface="Arial"/>
            </a:endParaRPr>
          </a:p>
          <a:p>
            <a:pPr marL="8046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latin typeface="Fira Mono"/>
                <a:ea typeface="Menlo"/>
              </a:rPr>
              <a:t>screen –rd</a:t>
            </a:r>
            <a:endParaRPr lang="en-CA" sz="16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tmux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Session persistence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Helpful Hints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Like “script”, but interactive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emacs shell mode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Helpful Hints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Double quotes: variables are expanded</a:t>
            </a:r>
            <a:endParaRPr lang="en-CA" sz="20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Single quotes: variables are not expanded</a:t>
            </a:r>
            <a:endParaRPr lang="en-CA" sz="20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Menlo"/>
                <a:ea typeface="Menlo"/>
              </a:rPr>
              <a:t>$*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 vs. </a:t>
            </a:r>
            <a:r>
              <a:rPr lang="en-US" sz="2000" b="0" strike="noStrike" spc="-1">
                <a:solidFill>
                  <a:srgbClr val="000000"/>
                </a:solidFill>
                <a:latin typeface="Menlo"/>
                <a:ea typeface="Menlo"/>
              </a:rPr>
              <a:t>$@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 vs. </a:t>
            </a:r>
            <a:r>
              <a:rPr lang="en-US" sz="2000" b="0" strike="noStrike" spc="-1">
                <a:solidFill>
                  <a:srgbClr val="000000"/>
                </a:solidFill>
                <a:latin typeface="Menlo"/>
                <a:ea typeface="Menlo"/>
              </a:rPr>
              <a:t>"$@"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Quoting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Helpful Hints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Many commands accept “</a:t>
            </a: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-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” to mean stdout (or stdin)</a:t>
            </a:r>
            <a:endParaRPr lang="en-CA" sz="20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For those that don’t, try </a:t>
            </a: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/dev/stdout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Output redirection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Helpful Hints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/proc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Menlo"/>
              </a:rPr>
              <a:t>Virtual file system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Menlo"/>
              </a:rPr>
              <a:t>Information about running processes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/proc/self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Menlo"/>
              </a:rPr>
              <a:t>Symbolic link to actual process ID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Use “</a:t>
            </a:r>
            <a:r>
              <a:rPr lang="en-US" sz="2000" b="0" strike="noStrike" spc="-1">
                <a:solidFill>
                  <a:srgbClr val="000000"/>
                </a:solidFill>
                <a:latin typeface="Fira Mono"/>
                <a:ea typeface="Menlo"/>
              </a:rPr>
              <a:t>xargs -0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” to deal with NUL separators</a:t>
            </a:r>
            <a:endParaRPr lang="en-CA" sz="20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Process information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Helpful Hints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/>
          </p:nvPr>
        </p:nvSpPr>
        <p:spPr>
          <a:xfrm>
            <a:off x="456480" y="1554480"/>
            <a:ext cx="11277000" cy="48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These are the same: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/home/me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/home//me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/home///me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So are these: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/tmp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///tmp</a:t>
            </a:r>
            <a:endParaRPr lang="en-CA" sz="1800" b="0" strike="noStrike" spc="-1">
              <a:latin typeface="Arial"/>
            </a:endParaRPr>
          </a:p>
          <a:p>
            <a:pPr marL="173880" indent="-1738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enlo"/>
              </a:rPr>
              <a:t>But not these:</a:t>
            </a:r>
            <a:endParaRPr lang="en-CA" sz="20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/tmp</a:t>
            </a:r>
            <a:endParaRPr lang="en-CA" sz="1800" b="0" strike="noStrike" spc="-1">
              <a:latin typeface="Arial"/>
            </a:endParaRPr>
          </a:p>
          <a:p>
            <a:pPr marL="511920" lvl="1" indent="-219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Fira Mono"/>
                <a:ea typeface="Menlo"/>
              </a:rPr>
              <a:t>//tmp</a:t>
            </a:r>
            <a:endParaRPr lang="en-CA" sz="1800" b="0" strike="noStrike" spc="-1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56480" y="1005840"/>
            <a:ext cx="1127700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Where am I?</a:t>
            </a:r>
            <a:endParaRPr lang="en-CA" sz="2200" b="0" strike="noStrike" spc="-1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11277000" cy="100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Oddities</a:t>
            </a:r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2683"/>
      </a:accent1>
      <a:accent2>
        <a:srgbClr val="F69008"/>
      </a:accent2>
      <a:accent3>
        <a:srgbClr val="8AC43C"/>
      </a:accent3>
      <a:accent4>
        <a:srgbClr val="D92B21"/>
      </a:accent4>
      <a:accent5>
        <a:srgbClr val="B4B2B0"/>
      </a:accent5>
      <a:accent6>
        <a:srgbClr val="00638A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2683"/>
      </a:accent1>
      <a:accent2>
        <a:srgbClr val="F69008"/>
      </a:accent2>
      <a:accent3>
        <a:srgbClr val="8AC43C"/>
      </a:accent3>
      <a:accent4>
        <a:srgbClr val="D92B21"/>
      </a:accent4>
      <a:accent5>
        <a:srgbClr val="B4B2B0"/>
      </a:accent5>
      <a:accent6>
        <a:srgbClr val="00638A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2683"/>
      </a:accent1>
      <a:accent2>
        <a:srgbClr val="F69008"/>
      </a:accent2>
      <a:accent3>
        <a:srgbClr val="8AC43C"/>
      </a:accent3>
      <a:accent4>
        <a:srgbClr val="D92B21"/>
      </a:accent4>
      <a:accent5>
        <a:srgbClr val="B4B2B0"/>
      </a:accent5>
      <a:accent6>
        <a:srgbClr val="00638A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Synopsys_2019</Template>
  <TotalTime>121</TotalTime>
  <Words>824</Words>
  <Application>Microsoft Macintosh PowerPoint</Application>
  <PresentationFormat>Widescreen</PresentationFormat>
  <Paragraphs>177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Fira Mono</vt:lpstr>
      <vt:lpstr>Menlo</vt:lpstr>
      <vt:lpstr>Symbol</vt:lpstr>
      <vt:lpstr>Wingdings</vt:lpstr>
      <vt:lpstr>Office Theme</vt:lpstr>
      <vt:lpstr>Office Theme</vt:lpstr>
      <vt:lpstr>Office Theme</vt:lpstr>
      <vt:lpstr>Unix Tips, Tricks, and Quirks</vt:lpstr>
      <vt:lpstr>Unix Tips, Tricks, and Quirks</vt:lpstr>
      <vt:lpstr>Helpful Hints</vt:lpstr>
      <vt:lpstr>Helpful Hints</vt:lpstr>
      <vt:lpstr>Helpful Hints</vt:lpstr>
      <vt:lpstr>Helpful Hints</vt:lpstr>
      <vt:lpstr>Helpful Hints</vt:lpstr>
      <vt:lpstr>Helpful Hints</vt:lpstr>
      <vt:lpstr>Oddities</vt:lpstr>
      <vt:lpstr>Oddities</vt:lpstr>
      <vt:lpstr>Oddities</vt:lpstr>
      <vt:lpstr>Oddities</vt:lpstr>
      <vt:lpstr>Oddities</vt:lpstr>
      <vt:lpstr>Oddities</vt:lpstr>
      <vt:lpstr>Silliness</vt:lpstr>
      <vt:lpstr>Silliness</vt:lpstr>
      <vt:lpstr>Silliness</vt:lpstr>
      <vt:lpstr>Silliness</vt:lpstr>
      <vt:lpstr>Silliness</vt:lpstr>
      <vt:lpstr>Oops</vt:lpstr>
      <vt:lpstr>Non-Unix Quirks</vt:lpstr>
      <vt:lpstr>Non-Unix Quirks</vt:lpstr>
      <vt:lpstr>Non-Unix Quirks</vt:lpstr>
      <vt:lpstr>Non-Unix Quirks</vt:lpstr>
      <vt:lpstr>Non-Unix Quirks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Alan Dewar</dc:creator>
  <dc:description/>
  <cp:lastModifiedBy>Alan Dewar</cp:lastModifiedBy>
  <cp:revision>8</cp:revision>
  <dcterms:created xsi:type="dcterms:W3CDTF">2024-09-24T01:08:02Z</dcterms:created>
  <dcterms:modified xsi:type="dcterms:W3CDTF">2024-09-25T04:49:18Z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0x010100BD95154EF9643247A4B9B5F4B6442AD5</vt:lpwstr>
  </property>
  <property fmtid="{D5CDD505-2E9C-101B-9397-08002B2CF9AE}" pid="3" name="PresentationFormat">
    <vt:lpwstr>Widescreen</vt:lpwstr>
  </property>
  <property fmtid="{D5CDD505-2E9C-101B-9397-08002B2CF9AE}" pid="4" name="Slides">
    <vt:i4>25</vt:i4>
  </property>
</Properties>
</file>